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Lato"/>
      <p:regular r:id="rId22"/>
      <p:bold r:id="rId23"/>
      <p:italic r:id="rId24"/>
      <p:boldItalic r:id="rId25"/>
    </p:embeddedFont>
    <p:embeddedFont>
      <p:font typeface="Quattrocento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Lato-regular.fntdata"/><Relationship Id="rId21" Type="http://schemas.openxmlformats.org/officeDocument/2006/relationships/slide" Target="slides/slide16.xml"/><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QuattrocentoSans-regular.fntdata"/><Relationship Id="rId25" Type="http://schemas.openxmlformats.org/officeDocument/2006/relationships/font" Target="fonts/Lato-boldItalic.fntdata"/><Relationship Id="rId28" Type="http://schemas.openxmlformats.org/officeDocument/2006/relationships/font" Target="fonts/QuattrocentoSans-italic.fntdata"/><Relationship Id="rId27" Type="http://schemas.openxmlformats.org/officeDocument/2006/relationships/font" Target="fonts/Quattrocento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attrocentoSans-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api-gateway/" TargetMode="External"/><Relationship Id="rId3" Type="http://schemas.openxmlformats.org/officeDocument/2006/relationships/hyperlink" Target="https://aws.amazon.com/rds/" TargetMode="External"/><Relationship Id="rId4" Type="http://schemas.openxmlformats.org/officeDocument/2006/relationships/hyperlink" Target="https://aws.amazon.com/glu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api-gateway/" TargetMode="External"/><Relationship Id="rId3" Type="http://schemas.openxmlformats.org/officeDocument/2006/relationships/hyperlink" Target="https://aws.amazon.com/rds/" TargetMode="External"/><Relationship Id="rId4" Type="http://schemas.openxmlformats.org/officeDocument/2006/relationships/hyperlink" Target="https://aws.amazon.com/glu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api-gateway/" TargetMode="External"/><Relationship Id="rId3" Type="http://schemas.openxmlformats.org/officeDocument/2006/relationships/hyperlink" Target="https://aws.amazon.com/rds/" TargetMode="External"/><Relationship Id="rId4" Type="http://schemas.openxmlformats.org/officeDocument/2006/relationships/hyperlink" Target="https://aws.amazon.com/glu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cityofnewyork.us/Health/DOHMH-New-York-City-Restaurant-Inspection-Results/43nn-pn8j"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cityofnewyork.us/Health/DOHMH-New-York-City-Restaurant-Inspection-Results/43nn-pn8j"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Marley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37854503e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37854503e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INTRO and CLOSE: </a:t>
            </a:r>
            <a:r>
              <a:rPr b="1" lang="en"/>
              <a:t>Jacob</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solidFill>
                  <a:schemeClr val="dk1"/>
                </a:solidFill>
              </a:rPr>
              <a:t>DEMO: </a:t>
            </a:r>
            <a:r>
              <a:rPr b="1" lang="en"/>
              <a:t>Sakshi and Brendan</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2a6e72357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2a6e72357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310c48d1d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310c48d1d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267faeb51e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267faeb51e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u="sng">
                <a:solidFill>
                  <a:schemeClr val="hlink"/>
                </a:solidFill>
                <a:latin typeface="Quattrocento Sans"/>
                <a:ea typeface="Quattrocento Sans"/>
                <a:cs typeface="Quattrocento Sans"/>
                <a:sym typeface="Quattrocento Sans"/>
                <a:hlinkClick r:id="rId2"/>
              </a:rPr>
              <a:t>https://aws.amazon.com/api-gateway/</a:t>
            </a:r>
            <a:endParaRPr>
              <a:solidFill>
                <a:srgbClr val="595959"/>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Clr>
                <a:schemeClr val="dk1"/>
              </a:buClr>
              <a:buSzPts val="1100"/>
              <a:buFont typeface="Arial"/>
              <a:buNone/>
            </a:pPr>
            <a:r>
              <a:rPr lang="en" u="sng">
                <a:solidFill>
                  <a:schemeClr val="hlink"/>
                </a:solidFill>
                <a:latin typeface="Quattrocento Sans"/>
                <a:ea typeface="Quattrocento Sans"/>
                <a:cs typeface="Quattrocento Sans"/>
                <a:sym typeface="Quattrocento Sans"/>
                <a:hlinkClick r:id="rId3"/>
              </a:rPr>
              <a:t>https://aws.amazon.com/rds/</a:t>
            </a:r>
            <a:endParaRPr>
              <a:solidFill>
                <a:schemeClr val="dk1"/>
              </a:solidFill>
            </a:endParaRPr>
          </a:p>
          <a:p>
            <a:pPr indent="0" lvl="0" marL="0" rtl="0" algn="l">
              <a:spcBef>
                <a:spcPts val="0"/>
              </a:spcBef>
              <a:spcAft>
                <a:spcPts val="0"/>
              </a:spcAft>
              <a:buNone/>
            </a:pPr>
            <a:r>
              <a:rPr lang="en" u="sng">
                <a:solidFill>
                  <a:schemeClr val="hlink"/>
                </a:solidFill>
                <a:latin typeface="Quattrocento Sans"/>
                <a:ea typeface="Quattrocento Sans"/>
                <a:cs typeface="Quattrocento Sans"/>
                <a:sym typeface="Quattrocento Sans"/>
                <a:hlinkClick r:id="rId4"/>
              </a:rPr>
              <a:t>https://aws.amazon.com/glue/</a:t>
            </a:r>
            <a:endParaRPr>
              <a:solidFill>
                <a:srgbClr val="595959"/>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solidFill>
                <a:srgbClr val="595959"/>
              </a:solidFill>
              <a:latin typeface="Quattrocento Sans"/>
              <a:ea typeface="Quattrocento Sans"/>
              <a:cs typeface="Quattrocento Sans"/>
              <a:sym typeface="Quattrocento Sans"/>
            </a:endParaRPr>
          </a:p>
          <a:p>
            <a:pPr indent="0" lvl="0" marL="0" rtl="0" algn="l">
              <a:spcBef>
                <a:spcPts val="0"/>
              </a:spcBef>
              <a:spcAft>
                <a:spcPts val="0"/>
              </a:spcAft>
              <a:buNone/>
            </a:pPr>
            <a:r>
              <a:rPr lang="en">
                <a:solidFill>
                  <a:srgbClr val="595959"/>
                </a:solidFill>
                <a:latin typeface="Quattrocento Sans"/>
                <a:ea typeface="Quattrocento Sans"/>
                <a:cs typeface="Quattrocento Sans"/>
                <a:sym typeface="Quattrocento Sans"/>
              </a:rPr>
              <a:t>No monetary cost associated with Apache Spark and Flask</a:t>
            </a:r>
            <a:endParaRPr>
              <a:solidFill>
                <a:srgbClr val="595959"/>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Clr>
                <a:schemeClr val="dk1"/>
              </a:buClr>
              <a:buSzPts val="1100"/>
              <a:buFont typeface="Arial"/>
              <a:buNone/>
            </a:pPr>
            <a:r>
              <a:rPr lang="en">
                <a:solidFill>
                  <a:srgbClr val="595959"/>
                </a:solidFill>
                <a:latin typeface="Quattrocento Sans"/>
                <a:ea typeface="Quattrocento Sans"/>
                <a:cs typeface="Quattrocento Sans"/>
                <a:sym typeface="Quattrocento Sans"/>
              </a:rPr>
              <a:t>Cloud based implementation would be far cheaper than proprietary hardware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310c48d1d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310c48d1d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u="sng">
                <a:solidFill>
                  <a:schemeClr val="hlink"/>
                </a:solidFill>
                <a:latin typeface="Quattrocento Sans"/>
                <a:ea typeface="Quattrocento Sans"/>
                <a:cs typeface="Quattrocento Sans"/>
                <a:sym typeface="Quattrocento Sans"/>
                <a:hlinkClick r:id="rId2"/>
              </a:rPr>
              <a:t>https://aws.amazon.com/api-gateway/</a:t>
            </a:r>
            <a:endParaRPr>
              <a:solidFill>
                <a:srgbClr val="595959"/>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Clr>
                <a:schemeClr val="dk1"/>
              </a:buClr>
              <a:buSzPts val="1100"/>
              <a:buFont typeface="Arial"/>
              <a:buNone/>
            </a:pPr>
            <a:r>
              <a:rPr lang="en" u="sng">
                <a:solidFill>
                  <a:schemeClr val="hlink"/>
                </a:solidFill>
                <a:latin typeface="Quattrocento Sans"/>
                <a:ea typeface="Quattrocento Sans"/>
                <a:cs typeface="Quattrocento Sans"/>
                <a:sym typeface="Quattrocento Sans"/>
                <a:hlinkClick r:id="rId3"/>
              </a:rPr>
              <a:t>https://aws.amazon.com/rds/</a:t>
            </a:r>
            <a:endParaRPr>
              <a:solidFill>
                <a:schemeClr val="dk1"/>
              </a:solidFill>
            </a:endParaRPr>
          </a:p>
          <a:p>
            <a:pPr indent="0" lvl="0" marL="0" rtl="0" algn="l">
              <a:spcBef>
                <a:spcPts val="0"/>
              </a:spcBef>
              <a:spcAft>
                <a:spcPts val="0"/>
              </a:spcAft>
              <a:buNone/>
            </a:pPr>
            <a:r>
              <a:rPr lang="en" u="sng">
                <a:solidFill>
                  <a:schemeClr val="hlink"/>
                </a:solidFill>
                <a:latin typeface="Quattrocento Sans"/>
                <a:ea typeface="Quattrocento Sans"/>
                <a:cs typeface="Quattrocento Sans"/>
                <a:sym typeface="Quattrocento Sans"/>
                <a:hlinkClick r:id="rId4"/>
              </a:rPr>
              <a:t>https://aws.amazon.com/glue/</a:t>
            </a:r>
            <a:endParaRPr>
              <a:solidFill>
                <a:srgbClr val="595959"/>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solidFill>
                <a:srgbClr val="595959"/>
              </a:solidFill>
              <a:latin typeface="Quattrocento Sans"/>
              <a:ea typeface="Quattrocento Sans"/>
              <a:cs typeface="Quattrocento Sans"/>
              <a:sym typeface="Quattrocento Sans"/>
            </a:endParaRPr>
          </a:p>
          <a:p>
            <a:pPr indent="0" lvl="0" marL="0" rtl="0" algn="l">
              <a:spcBef>
                <a:spcPts val="0"/>
              </a:spcBef>
              <a:spcAft>
                <a:spcPts val="0"/>
              </a:spcAft>
              <a:buNone/>
            </a:pPr>
            <a:r>
              <a:rPr lang="en">
                <a:solidFill>
                  <a:srgbClr val="595959"/>
                </a:solidFill>
                <a:latin typeface="Quattrocento Sans"/>
                <a:ea typeface="Quattrocento Sans"/>
                <a:cs typeface="Quattrocento Sans"/>
                <a:sym typeface="Quattrocento Sans"/>
              </a:rPr>
              <a:t>No monetary cost associated with Apache Spark and Flask</a:t>
            </a:r>
            <a:endParaRPr>
              <a:solidFill>
                <a:srgbClr val="595959"/>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Clr>
                <a:schemeClr val="dk1"/>
              </a:buClr>
              <a:buSzPts val="1100"/>
              <a:buFont typeface="Arial"/>
              <a:buNone/>
            </a:pPr>
            <a:r>
              <a:rPr lang="en">
                <a:solidFill>
                  <a:srgbClr val="595959"/>
                </a:solidFill>
                <a:latin typeface="Quattrocento Sans"/>
                <a:ea typeface="Quattrocento Sans"/>
                <a:cs typeface="Quattrocento Sans"/>
                <a:sym typeface="Quattrocento Sans"/>
              </a:rPr>
              <a:t>Cloud based implementation would be far cheaper than proprietary hardware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310c48d1d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310c48d1d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u="sng">
                <a:solidFill>
                  <a:schemeClr val="hlink"/>
                </a:solidFill>
                <a:latin typeface="Quattrocento Sans"/>
                <a:ea typeface="Quattrocento Sans"/>
                <a:cs typeface="Quattrocento Sans"/>
                <a:sym typeface="Quattrocento Sans"/>
                <a:hlinkClick r:id="rId2"/>
              </a:rPr>
              <a:t>https://aws.amazon.com/api-gateway/</a:t>
            </a:r>
            <a:endParaRPr>
              <a:solidFill>
                <a:srgbClr val="595959"/>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Clr>
                <a:schemeClr val="dk1"/>
              </a:buClr>
              <a:buSzPts val="1100"/>
              <a:buFont typeface="Arial"/>
              <a:buNone/>
            </a:pPr>
            <a:r>
              <a:rPr lang="en" u="sng">
                <a:solidFill>
                  <a:schemeClr val="hlink"/>
                </a:solidFill>
                <a:latin typeface="Quattrocento Sans"/>
                <a:ea typeface="Quattrocento Sans"/>
                <a:cs typeface="Quattrocento Sans"/>
                <a:sym typeface="Quattrocento Sans"/>
                <a:hlinkClick r:id="rId3"/>
              </a:rPr>
              <a:t>https://aws.amazon.com/rds/</a:t>
            </a:r>
            <a:endParaRPr>
              <a:solidFill>
                <a:schemeClr val="dk1"/>
              </a:solidFill>
            </a:endParaRPr>
          </a:p>
          <a:p>
            <a:pPr indent="0" lvl="0" marL="0" rtl="0" algn="l">
              <a:spcBef>
                <a:spcPts val="0"/>
              </a:spcBef>
              <a:spcAft>
                <a:spcPts val="0"/>
              </a:spcAft>
              <a:buNone/>
            </a:pPr>
            <a:r>
              <a:rPr lang="en" u="sng">
                <a:solidFill>
                  <a:schemeClr val="hlink"/>
                </a:solidFill>
                <a:latin typeface="Quattrocento Sans"/>
                <a:ea typeface="Quattrocento Sans"/>
                <a:cs typeface="Quattrocento Sans"/>
                <a:sym typeface="Quattrocento Sans"/>
                <a:hlinkClick r:id="rId4"/>
              </a:rPr>
              <a:t>https://aws.amazon.com/glue/</a:t>
            </a:r>
            <a:endParaRPr>
              <a:solidFill>
                <a:srgbClr val="595959"/>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solidFill>
                <a:srgbClr val="595959"/>
              </a:solidFill>
              <a:latin typeface="Quattrocento Sans"/>
              <a:ea typeface="Quattrocento Sans"/>
              <a:cs typeface="Quattrocento Sans"/>
              <a:sym typeface="Quattrocento Sans"/>
            </a:endParaRPr>
          </a:p>
          <a:p>
            <a:pPr indent="0" lvl="0" marL="0" rtl="0" algn="l">
              <a:spcBef>
                <a:spcPts val="0"/>
              </a:spcBef>
              <a:spcAft>
                <a:spcPts val="0"/>
              </a:spcAft>
              <a:buNone/>
            </a:pPr>
            <a:r>
              <a:rPr lang="en">
                <a:solidFill>
                  <a:srgbClr val="595959"/>
                </a:solidFill>
                <a:latin typeface="Quattrocento Sans"/>
                <a:ea typeface="Quattrocento Sans"/>
                <a:cs typeface="Quattrocento Sans"/>
                <a:sym typeface="Quattrocento Sans"/>
              </a:rPr>
              <a:t>No monetary cost associated with Apache Spark and Flask</a:t>
            </a:r>
            <a:endParaRPr>
              <a:solidFill>
                <a:srgbClr val="595959"/>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Clr>
                <a:schemeClr val="dk1"/>
              </a:buClr>
              <a:buSzPts val="1100"/>
              <a:buFont typeface="Arial"/>
              <a:buNone/>
            </a:pPr>
            <a:r>
              <a:rPr lang="en">
                <a:solidFill>
                  <a:srgbClr val="595959"/>
                </a:solidFill>
                <a:latin typeface="Quattrocento Sans"/>
                <a:ea typeface="Quattrocento Sans"/>
                <a:cs typeface="Quattrocento Sans"/>
                <a:sym typeface="Quattrocento Sans"/>
              </a:rPr>
              <a:t>Cloud based implementation would be far cheaper than proprietary hardware</a:t>
            </a:r>
            <a:endParaRPr>
              <a:solidFill>
                <a:srgbClr val="595959"/>
              </a:solidFill>
              <a:latin typeface="Quattrocento Sans"/>
              <a:ea typeface="Quattrocento Sans"/>
              <a:cs typeface="Quattrocento Sans"/>
              <a:sym typeface="Quattrocento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3a480ac50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3a480ac50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Jacob</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396a00c89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396a00c89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Marley </a:t>
            </a:r>
            <a:endParaRPr b="1">
              <a:solidFill>
                <a:schemeClr val="dk1"/>
              </a:solidFill>
            </a:endParaRPr>
          </a:p>
          <a:p>
            <a:pPr indent="0" lvl="0" marL="0" rtl="0" algn="l">
              <a:spcBef>
                <a:spcPts val="0"/>
              </a:spcBef>
              <a:spcAft>
                <a:spcPts val="0"/>
              </a:spcAft>
              <a:buNone/>
            </a:pPr>
            <a:r>
              <a:rPr lang="en">
                <a:solidFill>
                  <a:schemeClr val="dk1"/>
                </a:solidFill>
              </a:rPr>
              <a:t>Before we begin..</a:t>
            </a:r>
            <a:endParaRPr>
              <a:solidFill>
                <a:schemeClr val="dk1"/>
              </a:solidFill>
            </a:endParaRPr>
          </a:p>
          <a:p>
            <a:pPr indent="-304800" lvl="0" marL="508000" marR="50800" rtl="0" algn="l">
              <a:lnSpc>
                <a:spcPct val="115000"/>
              </a:lnSpc>
              <a:spcBef>
                <a:spcPts val="0"/>
              </a:spcBef>
              <a:spcAft>
                <a:spcPts val="0"/>
              </a:spcAft>
              <a:buClr>
                <a:srgbClr val="2D3B45"/>
              </a:buClr>
              <a:buSzPts val="1200"/>
              <a:buFont typeface="Lato"/>
              <a:buChar char="●"/>
            </a:pPr>
            <a:r>
              <a:rPr lang="en" sz="1200">
                <a:solidFill>
                  <a:srgbClr val="2D3B45"/>
                </a:solidFill>
                <a:latin typeface="Lato"/>
                <a:ea typeface="Lato"/>
                <a:cs typeface="Lato"/>
                <a:sym typeface="Lato"/>
              </a:rPr>
              <a:t>Has anyone seen rats, mice, or roaches in New York City? Can we see a show of hands?</a:t>
            </a:r>
            <a:endParaRPr sz="1200">
              <a:solidFill>
                <a:srgbClr val="2D3B45"/>
              </a:solidFill>
              <a:latin typeface="Lato"/>
              <a:ea typeface="Lato"/>
              <a:cs typeface="Lato"/>
              <a:sym typeface="Lato"/>
            </a:endParaRPr>
          </a:p>
          <a:p>
            <a:pPr indent="-304800" lvl="0" marL="508000" marR="50800" rtl="0" algn="l">
              <a:lnSpc>
                <a:spcPct val="115000"/>
              </a:lnSpc>
              <a:spcBef>
                <a:spcPts val="0"/>
              </a:spcBef>
              <a:spcAft>
                <a:spcPts val="0"/>
              </a:spcAft>
              <a:buClr>
                <a:srgbClr val="2D3B45"/>
              </a:buClr>
              <a:buSzPts val="1200"/>
              <a:buFont typeface="Lato"/>
              <a:buChar char="●"/>
            </a:pPr>
            <a:r>
              <a:rPr lang="en" sz="1200">
                <a:solidFill>
                  <a:srgbClr val="2D3B45"/>
                </a:solidFill>
                <a:latin typeface="Lato"/>
                <a:ea typeface="Lato"/>
                <a:cs typeface="Lato"/>
                <a:sym typeface="Lato"/>
              </a:rPr>
              <a:t>Has anyone seen rats, mice, or roaches in restaurants while they were dining? Or other kinds of healthcode violation?</a:t>
            </a:r>
            <a:endParaRPr sz="1200">
              <a:solidFill>
                <a:srgbClr val="2D3B45"/>
              </a:solidFill>
              <a:latin typeface="Lato"/>
              <a:ea typeface="Lato"/>
              <a:cs typeface="Lato"/>
              <a:sym typeface="Lato"/>
            </a:endParaRPr>
          </a:p>
          <a:p>
            <a:pPr indent="-298450" lvl="1" marL="914400" marR="50800" rtl="0" algn="l">
              <a:lnSpc>
                <a:spcPct val="115000"/>
              </a:lnSpc>
              <a:spcBef>
                <a:spcPts val="0"/>
              </a:spcBef>
              <a:spcAft>
                <a:spcPts val="0"/>
              </a:spcAft>
              <a:buClr>
                <a:schemeClr val="dk1"/>
              </a:buClr>
              <a:buSzPts val="1100"/>
              <a:buAutoNum type="alphaLcPeriod"/>
            </a:pPr>
            <a:r>
              <a:rPr lang="en" sz="1200">
                <a:solidFill>
                  <a:srgbClr val="2D3B45"/>
                </a:solidFill>
                <a:latin typeface="Lato"/>
                <a:ea typeface="Lato"/>
                <a:cs typeface="Lato"/>
                <a:sym typeface="Lato"/>
              </a:rPr>
              <a:t>I also have. Once I was having hot pot, the waiter handed me water cup, and there was a live roach in it</a:t>
            </a:r>
            <a:endParaRPr sz="1200">
              <a:solidFill>
                <a:srgbClr val="2D3B45"/>
              </a:solidFill>
              <a:latin typeface="Lato"/>
              <a:ea typeface="Lato"/>
              <a:cs typeface="Lato"/>
              <a:sym typeface="Lato"/>
            </a:endParaRPr>
          </a:p>
          <a:p>
            <a:pPr indent="-304800" lvl="0" marL="508000" marR="50800" rtl="0" algn="l">
              <a:lnSpc>
                <a:spcPct val="115000"/>
              </a:lnSpc>
              <a:spcBef>
                <a:spcPts val="0"/>
              </a:spcBef>
              <a:spcAft>
                <a:spcPts val="0"/>
              </a:spcAft>
              <a:buClr>
                <a:srgbClr val="2D3B45"/>
              </a:buClr>
              <a:buSzPts val="1200"/>
              <a:buFont typeface="Lato"/>
              <a:buChar char="●"/>
            </a:pPr>
            <a:r>
              <a:rPr lang="en" sz="1200">
                <a:solidFill>
                  <a:srgbClr val="2D3B45"/>
                </a:solidFill>
                <a:latin typeface="Lato"/>
                <a:ea typeface="Lato"/>
                <a:cs typeface="Lato"/>
                <a:sym typeface="Lato"/>
              </a:rPr>
              <a:t>Many of us had experience like this, so we had the idea to do our project</a:t>
            </a:r>
            <a:endParaRPr sz="1200">
              <a:solidFill>
                <a:srgbClr val="2D3B45"/>
              </a:solidFill>
              <a:latin typeface="Lato"/>
              <a:ea typeface="Lato"/>
              <a:cs typeface="Lato"/>
              <a:sym typeface="Lato"/>
            </a:endParaRPr>
          </a:p>
          <a:p>
            <a:pPr indent="-304800" lvl="1" marL="914400" marR="50800" rtl="0" algn="l">
              <a:lnSpc>
                <a:spcPct val="115000"/>
              </a:lnSpc>
              <a:spcBef>
                <a:spcPts val="0"/>
              </a:spcBef>
              <a:spcAft>
                <a:spcPts val="0"/>
              </a:spcAft>
              <a:buClr>
                <a:srgbClr val="2D3B45"/>
              </a:buClr>
              <a:buSzPts val="1200"/>
              <a:buFont typeface="Lato"/>
              <a:buAutoNum type="alphaLcPeriod"/>
            </a:pPr>
            <a:r>
              <a:rPr lang="en" sz="1200">
                <a:solidFill>
                  <a:srgbClr val="2D3B45"/>
                </a:solidFill>
                <a:latin typeface="Lato"/>
                <a:ea typeface="Lato"/>
                <a:cs typeface="Lato"/>
                <a:sym typeface="Lato"/>
              </a:rPr>
              <a:t>Customers are able to see some healthcode violations with their bare eyes</a:t>
            </a:r>
            <a:endParaRPr sz="1200">
              <a:solidFill>
                <a:srgbClr val="2D3B45"/>
              </a:solidFill>
              <a:latin typeface="Lato"/>
              <a:ea typeface="Lato"/>
              <a:cs typeface="Lato"/>
              <a:sym typeface="Lato"/>
            </a:endParaRPr>
          </a:p>
          <a:p>
            <a:pPr indent="-304800" lvl="1" marL="914400" marR="50800" rtl="0" algn="l">
              <a:lnSpc>
                <a:spcPct val="115000"/>
              </a:lnSpc>
              <a:spcBef>
                <a:spcPts val="0"/>
              </a:spcBef>
              <a:spcAft>
                <a:spcPts val="0"/>
              </a:spcAft>
              <a:buClr>
                <a:srgbClr val="2D3B45"/>
              </a:buClr>
              <a:buSzPts val="1200"/>
              <a:buFont typeface="Lato"/>
              <a:buAutoNum type="alphaLcPeriod"/>
            </a:pPr>
            <a:r>
              <a:rPr lang="en" sz="1200">
                <a:solidFill>
                  <a:srgbClr val="2D3B45"/>
                </a:solidFill>
                <a:latin typeface="Lato"/>
                <a:ea typeface="Lato"/>
                <a:cs typeface="Lato"/>
                <a:sym typeface="Lato"/>
              </a:rPr>
              <a:t>However, most violations happen behind the scene, and customers may not be aware of them</a:t>
            </a:r>
            <a:endParaRPr sz="1200">
              <a:solidFill>
                <a:srgbClr val="2D3B45"/>
              </a:solidFill>
              <a:latin typeface="Lato"/>
              <a:ea typeface="Lato"/>
              <a:cs typeface="Lato"/>
              <a:sym typeface="Lato"/>
            </a:endParaRPr>
          </a:p>
          <a:p>
            <a:pPr indent="-304800" lvl="0" marL="457200" marR="50800" rtl="0" algn="l">
              <a:lnSpc>
                <a:spcPct val="115000"/>
              </a:lnSpc>
              <a:spcBef>
                <a:spcPts val="0"/>
              </a:spcBef>
              <a:spcAft>
                <a:spcPts val="0"/>
              </a:spcAft>
              <a:buClr>
                <a:srgbClr val="2D3B45"/>
              </a:buClr>
              <a:buSzPts val="1200"/>
              <a:buFont typeface="Lato"/>
              <a:buChar char="●"/>
            </a:pPr>
            <a:r>
              <a:rPr lang="en" sz="1200">
                <a:solidFill>
                  <a:srgbClr val="2D3B45"/>
                </a:solidFill>
                <a:latin typeface="Lato"/>
                <a:ea typeface="Lato"/>
                <a:cs typeface="Lato"/>
                <a:sym typeface="Lato"/>
              </a:rPr>
              <a:t>For example, around campus, these are several restaurants that students often go to but may be unaware of their cleanliness</a:t>
            </a:r>
            <a:endParaRPr sz="1200">
              <a:solidFill>
                <a:srgbClr val="2D3B45"/>
              </a:solidFill>
              <a:latin typeface="Lato"/>
              <a:ea typeface="Lato"/>
              <a:cs typeface="Lato"/>
              <a:sym typeface="Lato"/>
            </a:endParaRPr>
          </a:p>
          <a:p>
            <a:pPr indent="-304800" lvl="0" marL="457200" marR="50800" rtl="0" algn="l">
              <a:lnSpc>
                <a:spcPct val="115000"/>
              </a:lnSpc>
              <a:spcBef>
                <a:spcPts val="0"/>
              </a:spcBef>
              <a:spcAft>
                <a:spcPts val="0"/>
              </a:spcAft>
              <a:buClr>
                <a:srgbClr val="2D3B45"/>
              </a:buClr>
              <a:buSzPts val="1200"/>
              <a:buFont typeface="Lato"/>
              <a:buChar char="●"/>
            </a:pPr>
            <a:r>
              <a:rPr lang="en" sz="1200">
                <a:solidFill>
                  <a:srgbClr val="2D3B45"/>
                </a:solidFill>
                <a:latin typeface="Lato"/>
                <a:ea typeface="Lato"/>
                <a:cs typeface="Lato"/>
                <a:sym typeface="Lato"/>
              </a:rPr>
              <a:t>We went through NYC Open data, and found the following violations examples. Therefore, we decided to create this API.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267faeb51e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267faeb51e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Marley</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267faeb51e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267faeb51e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t>Jacob</a:t>
            </a:r>
            <a:endParaRPr b="1"/>
          </a:p>
          <a:p>
            <a:pPr indent="0" lvl="0" marL="0" rtl="0" algn="l">
              <a:spcBef>
                <a:spcPts val="0"/>
              </a:spcBef>
              <a:spcAft>
                <a:spcPts val="0"/>
              </a:spcAft>
              <a:buNone/>
            </a:pPr>
            <a:r>
              <a:rPr lang="en" u="sng">
                <a:solidFill>
                  <a:schemeClr val="hlink"/>
                </a:solidFill>
                <a:hlinkClick r:id="rId2"/>
              </a:rPr>
              <a:t>https://data.cityofnewyork.us/Health/DOHMH-New-York-City-Restaurant-Inspection-Results/43nn-pn8j</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30fcf112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30fcf112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Jacob</a:t>
            </a:r>
            <a:endParaRPr b="1"/>
          </a:p>
          <a:p>
            <a:pPr indent="0" lvl="0" marL="0" rtl="0" algn="l">
              <a:spcBef>
                <a:spcPts val="0"/>
              </a:spcBef>
              <a:spcAft>
                <a:spcPts val="0"/>
              </a:spcAft>
              <a:buNone/>
            </a:pPr>
            <a:r>
              <a:rPr lang="en" u="sng">
                <a:solidFill>
                  <a:schemeClr val="hlink"/>
                </a:solidFill>
                <a:hlinkClick r:id="rId2"/>
              </a:rPr>
              <a:t>https://data.cityofnewyork.us/Health/DOHMH-New-York-City-Restaurant-Inspection-Results/43nn-pn8j</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267faeb51e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267faeb51e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Sakshi</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37854503e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37854503e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Sakshi</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310c48d1d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310c48d1d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Sakshi</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310c48d1d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310c48d1d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Jacob</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In the long term, we want to scale this application nationwide and worldwide. We would have many more customers and the cost will also be higher. In addition, we will need to consider marketing cost and hiring people for maintenance.</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Quattrocento Sans"/>
                <a:ea typeface="Quattrocento Sans"/>
                <a:cs typeface="Quattrocento Sans"/>
                <a:sym typeface="Quattrocento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19.pn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17.png"/><Relationship Id="rId9"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25.png"/><Relationship Id="rId7" Type="http://schemas.openxmlformats.org/officeDocument/2006/relationships/hyperlink" Target="https://aws.amazon.com/api-gateway/" TargetMode="External"/><Relationship Id="rId8"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4.png"/><Relationship Id="rId5" Type="http://schemas.openxmlformats.org/officeDocument/2006/relationships/image" Target="../media/image23.png"/><Relationship Id="rId6"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13.png"/><Relationship Id="rId5" Type="http://schemas.openxmlformats.org/officeDocument/2006/relationships/image" Target="../media/image26.png"/><Relationship Id="rId6" Type="http://schemas.openxmlformats.org/officeDocument/2006/relationships/image" Target="../media/image24.png"/><Relationship Id="rId7"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8.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7.png"/><Relationship Id="rId8"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hyperlink" Target="https://data.cityofnewyork.us/Health/DOHMH-New-York-City-Restaurant-Inspection-Results/rs6k-p7g6" TargetMode="External"/><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hyperlink" Target="https://data.cityofnewyork.us/resource/43nn-pn8j.js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hyperlink" Target="https://aws.amazon.com/api-gateway/" TargetMode="External"/><Relationship Id="rId9" Type="http://schemas.openxmlformats.org/officeDocument/2006/relationships/image" Target="../media/image13.png"/><Relationship Id="rId5" Type="http://schemas.openxmlformats.org/officeDocument/2006/relationships/hyperlink" Target="https://aws.amazon.com/rds/" TargetMode="External"/><Relationship Id="rId6" Type="http://schemas.openxmlformats.org/officeDocument/2006/relationships/hyperlink" Target="https://aws.amazon.com/glue/" TargetMode="External"/><Relationship Id="rId7" Type="http://schemas.openxmlformats.org/officeDocument/2006/relationships/image" Target="../media/image16.png"/><Relationship Id="rId8"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33000"/>
          </a:blip>
          <a:srcRect b="15626" l="0" r="0" t="0"/>
          <a:stretch/>
        </p:blipFill>
        <p:spPr>
          <a:xfrm>
            <a:off x="0" y="0"/>
            <a:ext cx="9143999" cy="5143501"/>
          </a:xfrm>
          <a:prstGeom prst="rect">
            <a:avLst/>
          </a:prstGeom>
          <a:noFill/>
          <a:ln>
            <a:noFill/>
          </a:ln>
        </p:spPr>
      </p:pic>
      <p:sp>
        <p:nvSpPr>
          <p:cNvPr id="55" name="Google Shape;55;p13"/>
          <p:cNvSpPr txBox="1"/>
          <p:nvPr>
            <p:ph type="ctrTitle"/>
          </p:nvPr>
        </p:nvSpPr>
        <p:spPr>
          <a:xfrm>
            <a:off x="0" y="958700"/>
            <a:ext cx="9144000" cy="1439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000">
                <a:latin typeface="Quattrocento Sans"/>
                <a:ea typeface="Quattrocento Sans"/>
                <a:cs typeface="Quattrocento Sans"/>
                <a:sym typeface="Quattrocento Sans"/>
              </a:rPr>
              <a:t>NYC </a:t>
            </a:r>
            <a:r>
              <a:rPr lang="en" sz="4000">
                <a:latin typeface="Quattrocento Sans"/>
                <a:ea typeface="Quattrocento Sans"/>
                <a:cs typeface="Quattrocento Sans"/>
                <a:sym typeface="Quattrocento Sans"/>
              </a:rPr>
              <a:t>Restaurant</a:t>
            </a:r>
            <a:r>
              <a:rPr lang="en" sz="4000">
                <a:latin typeface="Quattrocento Sans"/>
                <a:ea typeface="Quattrocento Sans"/>
                <a:cs typeface="Quattrocento Sans"/>
                <a:sym typeface="Quattrocento Sans"/>
              </a:rPr>
              <a:t> Inspection </a:t>
            </a:r>
            <a:endParaRPr sz="4000">
              <a:latin typeface="Quattrocento Sans"/>
              <a:ea typeface="Quattrocento Sans"/>
              <a:cs typeface="Quattrocento Sans"/>
              <a:sym typeface="Quattrocento Sans"/>
            </a:endParaRPr>
          </a:p>
          <a:p>
            <a:pPr indent="0" lvl="0" marL="0" rtl="0" algn="ctr">
              <a:spcBef>
                <a:spcPts val="0"/>
              </a:spcBef>
              <a:spcAft>
                <a:spcPts val="0"/>
              </a:spcAft>
              <a:buNone/>
            </a:pPr>
            <a:r>
              <a:rPr lang="en" sz="4000">
                <a:latin typeface="Quattrocento Sans"/>
                <a:ea typeface="Quattrocento Sans"/>
                <a:cs typeface="Quattrocento Sans"/>
                <a:sym typeface="Quattrocento Sans"/>
              </a:rPr>
              <a:t>Results for Consumers</a:t>
            </a:r>
            <a:endParaRPr sz="4000">
              <a:latin typeface="Quattrocento Sans"/>
              <a:ea typeface="Quattrocento Sans"/>
              <a:cs typeface="Quattrocento Sans"/>
              <a:sym typeface="Quattrocento Sans"/>
            </a:endParaRPr>
          </a:p>
        </p:txBody>
      </p:sp>
      <p:sp>
        <p:nvSpPr>
          <p:cNvPr id="56" name="Google Shape;56;p13"/>
          <p:cNvSpPr txBox="1"/>
          <p:nvPr>
            <p:ph idx="1" type="subTitle"/>
          </p:nvPr>
        </p:nvSpPr>
        <p:spPr>
          <a:xfrm>
            <a:off x="347700" y="3852775"/>
            <a:ext cx="8448600" cy="73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Quattrocento Sans"/>
                <a:ea typeface="Quattrocento Sans"/>
                <a:cs typeface="Quattrocento Sans"/>
                <a:sym typeface="Quattrocento Sans"/>
              </a:rPr>
              <a:t>31 March 2023</a:t>
            </a:r>
            <a:endParaRPr sz="1500">
              <a:solidFill>
                <a:schemeClr val="dk1"/>
              </a:solidFill>
              <a:latin typeface="Quattrocento Sans"/>
              <a:ea typeface="Quattrocento Sans"/>
              <a:cs typeface="Quattrocento Sans"/>
              <a:sym typeface="Quattrocento Sans"/>
            </a:endParaRPr>
          </a:p>
          <a:p>
            <a:pPr indent="0" lvl="0" marL="0" rtl="0" algn="r">
              <a:spcBef>
                <a:spcPts val="0"/>
              </a:spcBef>
              <a:spcAft>
                <a:spcPts val="0"/>
              </a:spcAft>
              <a:buClr>
                <a:schemeClr val="dk1"/>
              </a:buClr>
              <a:buSzPts val="1100"/>
              <a:buFont typeface="Arial"/>
              <a:buNone/>
            </a:pPr>
            <a:r>
              <a:rPr lang="en" sz="1500">
                <a:solidFill>
                  <a:schemeClr val="dk1"/>
                </a:solidFill>
                <a:latin typeface="Quattrocento Sans"/>
                <a:ea typeface="Quattrocento Sans"/>
                <a:cs typeface="Quattrocento Sans"/>
                <a:sym typeface="Quattrocento Sans"/>
              </a:rPr>
              <a:t>APAN5400: Managing Data - Team Proposal</a:t>
            </a:r>
            <a:endParaRPr sz="1500">
              <a:solidFill>
                <a:schemeClr val="dk1"/>
              </a:solidFill>
              <a:latin typeface="Quattrocento Sans"/>
              <a:ea typeface="Quattrocento Sans"/>
              <a:cs typeface="Quattrocento Sans"/>
              <a:sym typeface="Quattrocento Sans"/>
            </a:endParaRPr>
          </a:p>
          <a:p>
            <a:pPr indent="0" lvl="0" marL="0" rtl="0" algn="r">
              <a:spcBef>
                <a:spcPts val="0"/>
              </a:spcBef>
              <a:spcAft>
                <a:spcPts val="0"/>
              </a:spcAft>
              <a:buNone/>
            </a:pPr>
            <a:r>
              <a:rPr lang="en" sz="1500">
                <a:solidFill>
                  <a:schemeClr val="dk1"/>
                </a:solidFill>
                <a:latin typeface="Quattrocento Sans"/>
                <a:ea typeface="Quattrocento Sans"/>
                <a:cs typeface="Quattrocento Sans"/>
                <a:sym typeface="Quattrocento Sans"/>
              </a:rPr>
              <a:t>Group 6 ( Team Datacos) - </a:t>
            </a:r>
            <a:r>
              <a:rPr lang="en" sz="1500">
                <a:solidFill>
                  <a:schemeClr val="dk1"/>
                </a:solidFill>
                <a:latin typeface="Quattrocento Sans"/>
                <a:ea typeface="Quattrocento Sans"/>
                <a:cs typeface="Quattrocento Sans"/>
                <a:sym typeface="Quattrocento Sans"/>
              </a:rPr>
              <a:t>Brendan Ng, Jacob Brandt, </a:t>
            </a:r>
            <a:r>
              <a:rPr lang="en" sz="1500">
                <a:solidFill>
                  <a:schemeClr val="dk1"/>
                </a:solidFill>
                <a:latin typeface="Quattrocento Sans"/>
                <a:ea typeface="Quattrocento Sans"/>
                <a:cs typeface="Quattrocento Sans"/>
                <a:sym typeface="Quattrocento Sans"/>
              </a:rPr>
              <a:t>Marley An, Sakshi Mehta</a:t>
            </a:r>
            <a:endParaRPr sz="15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2"/>
          <p:cNvPicPr preferRelativeResize="0"/>
          <p:nvPr/>
        </p:nvPicPr>
        <p:blipFill rotWithShape="1">
          <a:blip r:embed="rId3">
            <a:alphaModFix amt="43000"/>
          </a:blip>
          <a:srcRect b="24998" l="0" r="0" t="0"/>
          <a:stretch/>
        </p:blipFill>
        <p:spPr>
          <a:xfrm>
            <a:off x="0" y="0"/>
            <a:ext cx="9144000" cy="5143500"/>
          </a:xfrm>
          <a:prstGeom prst="rect">
            <a:avLst/>
          </a:prstGeom>
          <a:noFill/>
          <a:ln>
            <a:noFill/>
          </a:ln>
        </p:spPr>
      </p:pic>
      <p:sp>
        <p:nvSpPr>
          <p:cNvPr id="175" name="Google Shape;175;p22"/>
          <p:cNvSpPr/>
          <p:nvPr/>
        </p:nvSpPr>
        <p:spPr>
          <a:xfrm>
            <a:off x="311700" y="321300"/>
            <a:ext cx="8520600" cy="4616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txBox="1"/>
          <p:nvPr>
            <p:ph type="title"/>
          </p:nvPr>
        </p:nvSpPr>
        <p:spPr>
          <a:xfrm>
            <a:off x="311700" y="3213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Demonstration</a:t>
            </a:r>
            <a:endParaRPr/>
          </a:p>
        </p:txBody>
      </p:sp>
      <p:pic>
        <p:nvPicPr>
          <p:cNvPr id="177" name="Google Shape;177;p22"/>
          <p:cNvPicPr preferRelativeResize="0"/>
          <p:nvPr/>
        </p:nvPicPr>
        <p:blipFill>
          <a:blip r:embed="rId4">
            <a:alphaModFix/>
          </a:blip>
          <a:stretch>
            <a:fillRect/>
          </a:stretch>
        </p:blipFill>
        <p:spPr>
          <a:xfrm>
            <a:off x="1837025" y="1072312"/>
            <a:ext cx="5469950" cy="3419175"/>
          </a:xfrm>
          <a:prstGeom prst="rect">
            <a:avLst/>
          </a:prstGeom>
          <a:noFill/>
          <a:ln>
            <a:noFill/>
          </a:ln>
        </p:spPr>
      </p:pic>
      <p:pic>
        <p:nvPicPr>
          <p:cNvPr id="178" name="Google Shape;178;p22"/>
          <p:cNvPicPr preferRelativeResize="0"/>
          <p:nvPr/>
        </p:nvPicPr>
        <p:blipFill>
          <a:blip r:embed="rId5">
            <a:alphaModFix/>
          </a:blip>
          <a:stretch>
            <a:fillRect/>
          </a:stretch>
        </p:blipFill>
        <p:spPr>
          <a:xfrm>
            <a:off x="1126363" y="894000"/>
            <a:ext cx="6891269" cy="3775401"/>
          </a:xfrm>
          <a:prstGeom prst="rect">
            <a:avLst/>
          </a:prstGeom>
          <a:noFill/>
          <a:ln>
            <a:noFill/>
          </a:ln>
        </p:spPr>
      </p:pic>
      <p:sp>
        <p:nvSpPr>
          <p:cNvPr id="179" name="Google Shape;179;p22"/>
          <p:cNvSpPr/>
          <p:nvPr/>
        </p:nvSpPr>
        <p:spPr>
          <a:xfrm>
            <a:off x="3737800" y="2145600"/>
            <a:ext cx="788100" cy="611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5020525" y="3635725"/>
            <a:ext cx="788100" cy="611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6023250" y="2937775"/>
            <a:ext cx="2339700" cy="1945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txBox="1"/>
          <p:nvPr>
            <p:ph type="title"/>
          </p:nvPr>
        </p:nvSpPr>
        <p:spPr>
          <a:xfrm>
            <a:off x="311700" y="3213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Mock of Integration with Yelp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7"/>
                                        </p:tgtEl>
                                      </p:cBhvr>
                                    </p:animEffect>
                                    <p:set>
                                      <p:cBhvr>
                                        <p:cTn dur="1" fill="hold">
                                          <p:stCondLst>
                                            <p:cond delay="1000"/>
                                          </p:stCondLst>
                                        </p:cTn>
                                        <p:tgtEl>
                                          <p:spTgt spid="17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6"/>
                                        </p:tgtEl>
                                      </p:cBhvr>
                                    </p:animEffect>
                                    <p:set>
                                      <p:cBhvr>
                                        <p:cTn dur="1" fill="hold">
                                          <p:stCondLst>
                                            <p:cond delay="1000"/>
                                          </p:stCondLst>
                                        </p:cTn>
                                        <p:tgtEl>
                                          <p:spTgt spid="17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3"/>
          <p:cNvPicPr preferRelativeResize="0"/>
          <p:nvPr/>
        </p:nvPicPr>
        <p:blipFill rotWithShape="1">
          <a:blip r:embed="rId3">
            <a:alphaModFix amt="28000"/>
          </a:blip>
          <a:srcRect b="24998" l="0" r="0" t="0"/>
          <a:stretch/>
        </p:blipFill>
        <p:spPr>
          <a:xfrm>
            <a:off x="0" y="0"/>
            <a:ext cx="9144000" cy="5143500"/>
          </a:xfrm>
          <a:prstGeom prst="rect">
            <a:avLst/>
          </a:prstGeom>
          <a:noFill/>
          <a:ln>
            <a:noFill/>
          </a:ln>
        </p:spPr>
      </p:pic>
      <p:sp>
        <p:nvSpPr>
          <p:cNvPr id="188" name="Google Shape;188;p23"/>
          <p:cNvSpPr txBox="1"/>
          <p:nvPr>
            <p:ph type="title"/>
          </p:nvPr>
        </p:nvSpPr>
        <p:spPr>
          <a:xfrm>
            <a:off x="0" y="1988850"/>
            <a:ext cx="9144000" cy="116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5000"/>
              <a:t>Thank you</a:t>
            </a:r>
            <a:endParaRPr sz="5000"/>
          </a:p>
        </p:txBody>
      </p:sp>
      <p:sp>
        <p:nvSpPr>
          <p:cNvPr id="189" name="Google Shape;189;p23"/>
          <p:cNvSpPr txBox="1"/>
          <p:nvPr/>
        </p:nvSpPr>
        <p:spPr>
          <a:xfrm>
            <a:off x="1343100" y="3092425"/>
            <a:ext cx="645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Q</a:t>
            </a:r>
            <a:r>
              <a:rPr lang="en">
                <a:latin typeface="Quattrocento Sans"/>
                <a:ea typeface="Quattrocento Sans"/>
                <a:cs typeface="Quattrocento Sans"/>
                <a:sym typeface="Quattrocento Sans"/>
              </a:rPr>
              <a:t>uestions or suggestions?</a:t>
            </a:r>
            <a:endParaRPr>
              <a:latin typeface="Quattrocento Sans"/>
              <a:ea typeface="Quattrocento Sans"/>
              <a:cs typeface="Quattrocento Sans"/>
              <a:sym typeface="Quattrocen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4"/>
          <p:cNvPicPr preferRelativeResize="0"/>
          <p:nvPr/>
        </p:nvPicPr>
        <p:blipFill rotWithShape="1">
          <a:blip r:embed="rId3">
            <a:alphaModFix amt="28000"/>
          </a:blip>
          <a:srcRect b="24998" l="0" r="0" t="0"/>
          <a:stretch/>
        </p:blipFill>
        <p:spPr>
          <a:xfrm>
            <a:off x="0" y="0"/>
            <a:ext cx="9144000" cy="5143500"/>
          </a:xfrm>
          <a:prstGeom prst="rect">
            <a:avLst/>
          </a:prstGeom>
          <a:noFill/>
          <a:ln>
            <a:noFill/>
          </a:ln>
        </p:spPr>
      </p:pic>
      <p:sp>
        <p:nvSpPr>
          <p:cNvPr id="195" name="Google Shape;195;p24"/>
          <p:cNvSpPr txBox="1"/>
          <p:nvPr/>
        </p:nvSpPr>
        <p:spPr>
          <a:xfrm>
            <a:off x="3342050" y="2052525"/>
            <a:ext cx="41196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t>Appendix</a:t>
            </a:r>
            <a:endParaRPr sz="3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5"/>
          <p:cNvPicPr preferRelativeResize="0"/>
          <p:nvPr/>
        </p:nvPicPr>
        <p:blipFill rotWithShape="1">
          <a:blip r:embed="rId3">
            <a:alphaModFix amt="43000"/>
          </a:blip>
          <a:srcRect b="24998" l="0" r="0" t="0"/>
          <a:stretch/>
        </p:blipFill>
        <p:spPr>
          <a:xfrm>
            <a:off x="0" y="0"/>
            <a:ext cx="9144000" cy="5143500"/>
          </a:xfrm>
          <a:prstGeom prst="rect">
            <a:avLst/>
          </a:prstGeom>
          <a:noFill/>
          <a:ln>
            <a:noFill/>
          </a:ln>
        </p:spPr>
      </p:pic>
      <p:sp>
        <p:nvSpPr>
          <p:cNvPr id="201" name="Google Shape;201;p25"/>
          <p:cNvSpPr/>
          <p:nvPr/>
        </p:nvSpPr>
        <p:spPr>
          <a:xfrm>
            <a:off x="311700" y="321300"/>
            <a:ext cx="8520600" cy="4616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5"/>
          <p:cNvSpPr txBox="1"/>
          <p:nvPr>
            <p:ph type="title"/>
          </p:nvPr>
        </p:nvSpPr>
        <p:spPr>
          <a:xfrm>
            <a:off x="311700" y="3213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Scalability and Cost</a:t>
            </a:r>
            <a:endParaRPr/>
          </a:p>
        </p:txBody>
      </p:sp>
      <p:grpSp>
        <p:nvGrpSpPr>
          <p:cNvPr id="203" name="Google Shape;203;p25"/>
          <p:cNvGrpSpPr/>
          <p:nvPr/>
        </p:nvGrpSpPr>
        <p:grpSpPr>
          <a:xfrm>
            <a:off x="4393588" y="2211126"/>
            <a:ext cx="4159252" cy="1559725"/>
            <a:chOff x="4393588" y="2159276"/>
            <a:chExt cx="4159252" cy="1559725"/>
          </a:xfrm>
        </p:grpSpPr>
        <p:pic>
          <p:nvPicPr>
            <p:cNvPr id="204" name="Google Shape;204;p25"/>
            <p:cNvPicPr preferRelativeResize="0"/>
            <p:nvPr/>
          </p:nvPicPr>
          <p:blipFill>
            <a:blip r:embed="rId4">
              <a:alphaModFix/>
            </a:blip>
            <a:stretch>
              <a:fillRect/>
            </a:stretch>
          </p:blipFill>
          <p:spPr>
            <a:xfrm>
              <a:off x="4393588" y="2159276"/>
              <a:ext cx="4159252" cy="1559725"/>
            </a:xfrm>
            <a:prstGeom prst="rect">
              <a:avLst/>
            </a:prstGeom>
            <a:noFill/>
            <a:ln>
              <a:noFill/>
            </a:ln>
          </p:spPr>
        </p:pic>
        <p:pic>
          <p:nvPicPr>
            <p:cNvPr id="205" name="Google Shape;205;p25"/>
            <p:cNvPicPr preferRelativeResize="0"/>
            <p:nvPr/>
          </p:nvPicPr>
          <p:blipFill rotWithShape="1">
            <a:blip r:embed="rId5">
              <a:alphaModFix/>
            </a:blip>
            <a:srcRect b="0" l="15499" r="12511" t="0"/>
            <a:stretch/>
          </p:blipFill>
          <p:spPr>
            <a:xfrm>
              <a:off x="7983729" y="2929001"/>
              <a:ext cx="524275" cy="411900"/>
            </a:xfrm>
            <a:prstGeom prst="rect">
              <a:avLst/>
            </a:prstGeom>
            <a:noFill/>
            <a:ln>
              <a:noFill/>
            </a:ln>
          </p:spPr>
        </p:pic>
      </p:grpSp>
      <p:grpSp>
        <p:nvGrpSpPr>
          <p:cNvPr id="206" name="Google Shape;206;p25"/>
          <p:cNvGrpSpPr/>
          <p:nvPr/>
        </p:nvGrpSpPr>
        <p:grpSpPr>
          <a:xfrm>
            <a:off x="456333" y="1920774"/>
            <a:ext cx="3802475" cy="2297950"/>
            <a:chOff x="591133" y="2159274"/>
            <a:chExt cx="3802475" cy="2297950"/>
          </a:xfrm>
        </p:grpSpPr>
        <p:grpSp>
          <p:nvGrpSpPr>
            <p:cNvPr id="207" name="Google Shape;207;p25"/>
            <p:cNvGrpSpPr/>
            <p:nvPr/>
          </p:nvGrpSpPr>
          <p:grpSpPr>
            <a:xfrm>
              <a:off x="591133" y="2159274"/>
              <a:ext cx="3802475" cy="2297950"/>
              <a:chOff x="545845" y="2028074"/>
              <a:chExt cx="3802475" cy="2297950"/>
            </a:xfrm>
          </p:grpSpPr>
          <p:pic>
            <p:nvPicPr>
              <p:cNvPr id="208" name="Google Shape;208;p25"/>
              <p:cNvPicPr preferRelativeResize="0"/>
              <p:nvPr/>
            </p:nvPicPr>
            <p:blipFill>
              <a:blip r:embed="rId6">
                <a:alphaModFix/>
              </a:blip>
              <a:stretch>
                <a:fillRect/>
              </a:stretch>
            </p:blipFill>
            <p:spPr>
              <a:xfrm>
                <a:off x="545845" y="2028074"/>
                <a:ext cx="3802475" cy="2297950"/>
              </a:xfrm>
              <a:prstGeom prst="rect">
                <a:avLst/>
              </a:prstGeom>
              <a:noFill/>
              <a:ln>
                <a:noFill/>
              </a:ln>
            </p:spPr>
          </p:pic>
          <p:sp>
            <p:nvSpPr>
              <p:cNvPr id="209" name="Google Shape;209;p25"/>
              <p:cNvSpPr txBox="1"/>
              <p:nvPr/>
            </p:nvSpPr>
            <p:spPr>
              <a:xfrm>
                <a:off x="1572375" y="2824100"/>
                <a:ext cx="2242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hlink"/>
                    </a:solidFill>
                    <a:latin typeface="Quattrocento Sans"/>
                    <a:ea typeface="Quattrocento Sans"/>
                    <a:cs typeface="Quattrocento Sans"/>
                    <a:sym typeface="Quattrocento Sans"/>
                    <a:hlinkClick r:id="rId7"/>
                  </a:rPr>
                  <a:t>https://aws.amazon.com/api-gateway/</a:t>
                </a:r>
                <a:r>
                  <a:rPr lang="en" sz="700">
                    <a:latin typeface="Quattrocento Sans"/>
                    <a:ea typeface="Quattrocento Sans"/>
                    <a:cs typeface="Quattrocento Sans"/>
                    <a:sym typeface="Quattrocento Sans"/>
                  </a:rPr>
                  <a:t> </a:t>
                </a:r>
                <a:endParaRPr sz="700">
                  <a:latin typeface="Quattrocento Sans"/>
                  <a:ea typeface="Quattrocento Sans"/>
                  <a:cs typeface="Quattrocento Sans"/>
                  <a:sym typeface="Quattrocento Sans"/>
                </a:endParaRPr>
              </a:p>
            </p:txBody>
          </p:sp>
        </p:grpSp>
        <p:pic>
          <p:nvPicPr>
            <p:cNvPr id="210" name="Google Shape;210;p25"/>
            <p:cNvPicPr preferRelativeResize="0"/>
            <p:nvPr/>
          </p:nvPicPr>
          <p:blipFill>
            <a:blip r:embed="rId8">
              <a:alphaModFix/>
            </a:blip>
            <a:stretch>
              <a:fillRect/>
            </a:stretch>
          </p:blipFill>
          <p:spPr>
            <a:xfrm>
              <a:off x="3750426" y="2873950"/>
              <a:ext cx="398669" cy="482550"/>
            </a:xfrm>
            <a:prstGeom prst="rect">
              <a:avLst/>
            </a:prstGeom>
            <a:noFill/>
            <a:ln>
              <a:noFill/>
            </a:ln>
          </p:spPr>
        </p:pic>
      </p:grpSp>
      <p:pic>
        <p:nvPicPr>
          <p:cNvPr id="211" name="Google Shape;211;p25"/>
          <p:cNvPicPr preferRelativeResize="0"/>
          <p:nvPr/>
        </p:nvPicPr>
        <p:blipFill rotWithShape="1">
          <a:blip r:embed="rId9">
            <a:alphaModFix/>
          </a:blip>
          <a:srcRect b="-9" l="7581" r="8736" t="7902"/>
          <a:stretch/>
        </p:blipFill>
        <p:spPr>
          <a:xfrm>
            <a:off x="7749188" y="463288"/>
            <a:ext cx="932775" cy="7873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6"/>
          <p:cNvPicPr preferRelativeResize="0"/>
          <p:nvPr/>
        </p:nvPicPr>
        <p:blipFill rotWithShape="1">
          <a:blip r:embed="rId3">
            <a:alphaModFix amt="43000"/>
          </a:blip>
          <a:srcRect b="24998" l="0" r="0" t="0"/>
          <a:stretch/>
        </p:blipFill>
        <p:spPr>
          <a:xfrm>
            <a:off x="0" y="0"/>
            <a:ext cx="9144000" cy="5143500"/>
          </a:xfrm>
          <a:prstGeom prst="rect">
            <a:avLst/>
          </a:prstGeom>
          <a:noFill/>
          <a:ln>
            <a:noFill/>
          </a:ln>
        </p:spPr>
      </p:pic>
      <p:sp>
        <p:nvSpPr>
          <p:cNvPr id="217" name="Google Shape;217;p26"/>
          <p:cNvSpPr/>
          <p:nvPr/>
        </p:nvSpPr>
        <p:spPr>
          <a:xfrm>
            <a:off x="311700" y="321300"/>
            <a:ext cx="8520600" cy="4616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txBox="1"/>
          <p:nvPr>
            <p:ph type="title"/>
          </p:nvPr>
        </p:nvSpPr>
        <p:spPr>
          <a:xfrm>
            <a:off x="311700" y="3213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Scalability and Cost</a:t>
            </a:r>
            <a:endParaRPr/>
          </a:p>
        </p:txBody>
      </p:sp>
      <p:pic>
        <p:nvPicPr>
          <p:cNvPr id="219" name="Google Shape;219;p26"/>
          <p:cNvPicPr preferRelativeResize="0"/>
          <p:nvPr/>
        </p:nvPicPr>
        <p:blipFill rotWithShape="1">
          <a:blip r:embed="rId4">
            <a:alphaModFix/>
          </a:blip>
          <a:srcRect b="-9" l="7581" r="8736" t="7902"/>
          <a:stretch/>
        </p:blipFill>
        <p:spPr>
          <a:xfrm>
            <a:off x="7749188" y="463288"/>
            <a:ext cx="932775" cy="787324"/>
          </a:xfrm>
          <a:prstGeom prst="rect">
            <a:avLst/>
          </a:prstGeom>
          <a:noFill/>
          <a:ln>
            <a:noFill/>
          </a:ln>
        </p:spPr>
      </p:pic>
      <p:pic>
        <p:nvPicPr>
          <p:cNvPr id="220" name="Google Shape;220;p26"/>
          <p:cNvPicPr preferRelativeResize="0"/>
          <p:nvPr/>
        </p:nvPicPr>
        <p:blipFill rotWithShape="1">
          <a:blip r:embed="rId5">
            <a:alphaModFix/>
          </a:blip>
          <a:srcRect b="0" l="6920" r="5582" t="0"/>
          <a:stretch/>
        </p:blipFill>
        <p:spPr>
          <a:xfrm>
            <a:off x="614600" y="1051125"/>
            <a:ext cx="3957398" cy="1708324"/>
          </a:xfrm>
          <a:prstGeom prst="rect">
            <a:avLst/>
          </a:prstGeom>
          <a:noFill/>
          <a:ln>
            <a:noFill/>
          </a:ln>
        </p:spPr>
      </p:pic>
      <p:pic>
        <p:nvPicPr>
          <p:cNvPr id="221" name="Google Shape;221;p26"/>
          <p:cNvPicPr preferRelativeResize="0"/>
          <p:nvPr/>
        </p:nvPicPr>
        <p:blipFill rotWithShape="1">
          <a:blip r:embed="rId6">
            <a:alphaModFix/>
          </a:blip>
          <a:srcRect b="0" l="0" r="0" t="20998"/>
          <a:stretch/>
        </p:blipFill>
        <p:spPr>
          <a:xfrm>
            <a:off x="2935315" y="2886000"/>
            <a:ext cx="5705262" cy="1878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7"/>
          <p:cNvPicPr preferRelativeResize="0"/>
          <p:nvPr/>
        </p:nvPicPr>
        <p:blipFill rotWithShape="1">
          <a:blip r:embed="rId3">
            <a:alphaModFix amt="43000"/>
          </a:blip>
          <a:srcRect b="24998" l="0" r="0" t="0"/>
          <a:stretch/>
        </p:blipFill>
        <p:spPr>
          <a:xfrm>
            <a:off x="0" y="0"/>
            <a:ext cx="9144000" cy="5143500"/>
          </a:xfrm>
          <a:prstGeom prst="rect">
            <a:avLst/>
          </a:prstGeom>
          <a:noFill/>
          <a:ln>
            <a:noFill/>
          </a:ln>
        </p:spPr>
      </p:pic>
      <p:sp>
        <p:nvSpPr>
          <p:cNvPr id="227" name="Google Shape;227;p27"/>
          <p:cNvSpPr/>
          <p:nvPr/>
        </p:nvSpPr>
        <p:spPr>
          <a:xfrm>
            <a:off x="311700" y="321300"/>
            <a:ext cx="8520600" cy="4616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txBox="1"/>
          <p:nvPr>
            <p:ph type="title"/>
          </p:nvPr>
        </p:nvSpPr>
        <p:spPr>
          <a:xfrm>
            <a:off x="311700" y="3213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Scalability and Cost</a:t>
            </a:r>
            <a:endParaRPr/>
          </a:p>
        </p:txBody>
      </p:sp>
      <p:pic>
        <p:nvPicPr>
          <p:cNvPr id="229" name="Google Shape;229;p27"/>
          <p:cNvPicPr preferRelativeResize="0"/>
          <p:nvPr/>
        </p:nvPicPr>
        <p:blipFill>
          <a:blip r:embed="rId4">
            <a:alphaModFix/>
          </a:blip>
          <a:stretch>
            <a:fillRect/>
          </a:stretch>
        </p:blipFill>
        <p:spPr>
          <a:xfrm>
            <a:off x="5769786" y="1955750"/>
            <a:ext cx="1149850" cy="482550"/>
          </a:xfrm>
          <a:prstGeom prst="rect">
            <a:avLst/>
          </a:prstGeom>
          <a:noFill/>
          <a:ln>
            <a:noFill/>
          </a:ln>
        </p:spPr>
      </p:pic>
      <p:pic>
        <p:nvPicPr>
          <p:cNvPr id="230" name="Google Shape;230;p27"/>
          <p:cNvPicPr preferRelativeResize="0"/>
          <p:nvPr/>
        </p:nvPicPr>
        <p:blipFill>
          <a:blip r:embed="rId5">
            <a:alphaModFix/>
          </a:blip>
          <a:stretch>
            <a:fillRect/>
          </a:stretch>
        </p:blipFill>
        <p:spPr>
          <a:xfrm>
            <a:off x="535550" y="1307175"/>
            <a:ext cx="4304551" cy="2113126"/>
          </a:xfrm>
          <a:prstGeom prst="rect">
            <a:avLst/>
          </a:prstGeom>
          <a:noFill/>
          <a:ln>
            <a:noFill/>
          </a:ln>
        </p:spPr>
      </p:pic>
      <p:pic>
        <p:nvPicPr>
          <p:cNvPr id="231" name="Google Shape;231;p27"/>
          <p:cNvPicPr preferRelativeResize="0"/>
          <p:nvPr/>
        </p:nvPicPr>
        <p:blipFill>
          <a:blip r:embed="rId6">
            <a:alphaModFix/>
          </a:blip>
          <a:stretch>
            <a:fillRect/>
          </a:stretch>
        </p:blipFill>
        <p:spPr>
          <a:xfrm>
            <a:off x="4007425" y="2829726"/>
            <a:ext cx="4674551" cy="1905475"/>
          </a:xfrm>
          <a:prstGeom prst="rect">
            <a:avLst/>
          </a:prstGeom>
          <a:noFill/>
          <a:ln>
            <a:noFill/>
          </a:ln>
        </p:spPr>
      </p:pic>
      <p:pic>
        <p:nvPicPr>
          <p:cNvPr id="232" name="Google Shape;232;p27"/>
          <p:cNvPicPr preferRelativeResize="0"/>
          <p:nvPr/>
        </p:nvPicPr>
        <p:blipFill rotWithShape="1">
          <a:blip r:embed="rId7">
            <a:alphaModFix/>
          </a:blip>
          <a:srcRect b="-9" l="7581" r="8736" t="7902"/>
          <a:stretch/>
        </p:blipFill>
        <p:spPr>
          <a:xfrm>
            <a:off x="7749188" y="463288"/>
            <a:ext cx="932775" cy="7873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28"/>
          <p:cNvPicPr preferRelativeResize="0"/>
          <p:nvPr/>
        </p:nvPicPr>
        <p:blipFill rotWithShape="1">
          <a:blip r:embed="rId3">
            <a:alphaModFix amt="43000"/>
          </a:blip>
          <a:srcRect b="24998" l="0" r="0" t="0"/>
          <a:stretch/>
        </p:blipFill>
        <p:spPr>
          <a:xfrm>
            <a:off x="0" y="0"/>
            <a:ext cx="9144000" cy="5143500"/>
          </a:xfrm>
          <a:prstGeom prst="rect">
            <a:avLst/>
          </a:prstGeom>
          <a:noFill/>
          <a:ln>
            <a:noFill/>
          </a:ln>
        </p:spPr>
      </p:pic>
      <p:sp>
        <p:nvSpPr>
          <p:cNvPr id="238" name="Google Shape;238;p28"/>
          <p:cNvSpPr/>
          <p:nvPr/>
        </p:nvSpPr>
        <p:spPr>
          <a:xfrm>
            <a:off x="311700" y="321300"/>
            <a:ext cx="8520600" cy="461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txBox="1"/>
          <p:nvPr>
            <p:ph type="title"/>
          </p:nvPr>
        </p:nvSpPr>
        <p:spPr>
          <a:xfrm>
            <a:off x="311700" y="321300"/>
            <a:ext cx="8520600" cy="572700"/>
          </a:xfrm>
          <a:prstGeom prst="rect">
            <a:avLst/>
          </a:prstGeom>
          <a:no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Governance Policy</a:t>
            </a:r>
            <a:endParaRPr/>
          </a:p>
        </p:txBody>
      </p:sp>
      <p:sp>
        <p:nvSpPr>
          <p:cNvPr id="240" name="Google Shape;240;p28"/>
          <p:cNvSpPr txBox="1"/>
          <p:nvPr>
            <p:ph idx="1" type="body"/>
          </p:nvPr>
        </p:nvSpPr>
        <p:spPr>
          <a:xfrm>
            <a:off x="311700" y="934375"/>
            <a:ext cx="8520600" cy="3764700"/>
          </a:xfrm>
          <a:prstGeom prst="rect">
            <a:avLst/>
          </a:prstGeom>
          <a:noFill/>
        </p:spPr>
        <p:txBody>
          <a:bodyPr anchorCtr="0" anchor="t" bIns="91425" lIns="91425" spcFirstLastPara="1" rIns="91425" wrap="square" tIns="91425">
            <a:normAutofit/>
          </a:bodyPr>
          <a:lstStyle/>
          <a:p>
            <a:pPr indent="-323850" lvl="0" marL="457200" rtl="0" algn="just">
              <a:lnSpc>
                <a:spcPct val="100000"/>
              </a:lnSpc>
              <a:spcBef>
                <a:spcPts val="0"/>
              </a:spcBef>
              <a:spcAft>
                <a:spcPts val="0"/>
              </a:spcAft>
              <a:buClr>
                <a:schemeClr val="dk1"/>
              </a:buClr>
              <a:buSzPts val="1500"/>
              <a:buFont typeface="Quattrocento Sans"/>
              <a:buAutoNum type="arabicPeriod"/>
            </a:pPr>
            <a:r>
              <a:rPr b="1" lang="en" sz="1500">
                <a:solidFill>
                  <a:schemeClr val="dk1"/>
                </a:solidFill>
                <a:latin typeface="Quattrocento Sans"/>
                <a:ea typeface="Quattrocento Sans"/>
                <a:cs typeface="Quattrocento Sans"/>
                <a:sym typeface="Quattrocento Sans"/>
              </a:rPr>
              <a:t>Data access</a:t>
            </a:r>
            <a:endParaRPr b="1" sz="1500">
              <a:solidFill>
                <a:schemeClr val="dk1"/>
              </a:solidFill>
              <a:latin typeface="Quattrocento Sans"/>
              <a:ea typeface="Quattrocento Sans"/>
              <a:cs typeface="Quattrocento Sans"/>
              <a:sym typeface="Quattrocento Sans"/>
            </a:endParaRPr>
          </a:p>
          <a:p>
            <a:pPr indent="-323850" lvl="0" marL="914400" rtl="0" algn="just">
              <a:lnSpc>
                <a:spcPct val="100000"/>
              </a:lnSpc>
              <a:spcBef>
                <a:spcPts val="0"/>
              </a:spcBef>
              <a:spcAft>
                <a:spcPts val="0"/>
              </a:spcAft>
              <a:buClr>
                <a:schemeClr val="dk1"/>
              </a:buClr>
              <a:buSzPts val="1500"/>
              <a:buFont typeface="Quattrocento Sans"/>
              <a:buChar char="-"/>
            </a:pPr>
            <a:r>
              <a:rPr lang="en" sz="1500">
                <a:solidFill>
                  <a:schemeClr val="dk1"/>
                </a:solidFill>
                <a:latin typeface="Quattrocento Sans"/>
                <a:ea typeface="Quattrocento Sans"/>
                <a:cs typeface="Quattrocento Sans"/>
                <a:sym typeface="Quattrocento Sans"/>
              </a:rPr>
              <a:t>All information is public, and accessible to our stakeholders for our business use-case.</a:t>
            </a:r>
            <a:endParaRPr sz="1500">
              <a:solidFill>
                <a:schemeClr val="dk1"/>
              </a:solidFill>
              <a:latin typeface="Quattrocento Sans"/>
              <a:ea typeface="Quattrocento Sans"/>
              <a:cs typeface="Quattrocento Sans"/>
              <a:sym typeface="Quattrocento Sans"/>
            </a:endParaRPr>
          </a:p>
          <a:p>
            <a:pPr indent="-323850" lvl="0" marL="457200" rtl="0" algn="just">
              <a:lnSpc>
                <a:spcPct val="100000"/>
              </a:lnSpc>
              <a:spcBef>
                <a:spcPts val="0"/>
              </a:spcBef>
              <a:spcAft>
                <a:spcPts val="0"/>
              </a:spcAft>
              <a:buClr>
                <a:schemeClr val="dk1"/>
              </a:buClr>
              <a:buSzPts val="1500"/>
              <a:buFont typeface="Quattrocento Sans"/>
              <a:buAutoNum type="arabicPeriod"/>
            </a:pPr>
            <a:r>
              <a:rPr b="1" lang="en" sz="1500">
                <a:solidFill>
                  <a:schemeClr val="dk1"/>
                </a:solidFill>
                <a:latin typeface="Quattrocento Sans"/>
                <a:ea typeface="Quattrocento Sans"/>
                <a:cs typeface="Quattrocento Sans"/>
                <a:sym typeface="Quattrocento Sans"/>
              </a:rPr>
              <a:t>Data usage</a:t>
            </a:r>
            <a:endParaRPr b="1" sz="1500">
              <a:solidFill>
                <a:schemeClr val="dk1"/>
              </a:solidFill>
              <a:latin typeface="Quattrocento Sans"/>
              <a:ea typeface="Quattrocento Sans"/>
              <a:cs typeface="Quattrocento Sans"/>
              <a:sym typeface="Quattrocento Sans"/>
            </a:endParaRPr>
          </a:p>
          <a:p>
            <a:pPr indent="-323850" lvl="0" marL="914400" rtl="0" algn="just">
              <a:lnSpc>
                <a:spcPct val="100000"/>
              </a:lnSpc>
              <a:spcBef>
                <a:spcPts val="0"/>
              </a:spcBef>
              <a:spcAft>
                <a:spcPts val="0"/>
              </a:spcAft>
              <a:buClr>
                <a:schemeClr val="dk1"/>
              </a:buClr>
              <a:buSzPts val="1500"/>
              <a:buFont typeface="Quattrocento Sans"/>
              <a:buChar char="-"/>
            </a:pPr>
            <a:r>
              <a:rPr lang="en" sz="1500">
                <a:solidFill>
                  <a:schemeClr val="dk1"/>
                </a:solidFill>
                <a:latin typeface="Quattrocento Sans"/>
                <a:ea typeface="Quattrocento Sans"/>
                <a:cs typeface="Quattrocento Sans"/>
                <a:sym typeface="Quattrocento Sans"/>
              </a:rPr>
              <a:t>Intended for the communication, recordkeeping, and education/support of business use-case stakeholders.</a:t>
            </a:r>
            <a:endParaRPr sz="1500">
              <a:solidFill>
                <a:schemeClr val="dk1"/>
              </a:solidFill>
              <a:latin typeface="Quattrocento Sans"/>
              <a:ea typeface="Quattrocento Sans"/>
              <a:cs typeface="Quattrocento Sans"/>
              <a:sym typeface="Quattrocento Sans"/>
            </a:endParaRPr>
          </a:p>
          <a:p>
            <a:pPr indent="-323850" lvl="0" marL="457200" rtl="0" algn="just">
              <a:lnSpc>
                <a:spcPct val="100000"/>
              </a:lnSpc>
              <a:spcBef>
                <a:spcPts val="0"/>
              </a:spcBef>
              <a:spcAft>
                <a:spcPts val="0"/>
              </a:spcAft>
              <a:buClr>
                <a:schemeClr val="dk1"/>
              </a:buClr>
              <a:buSzPts val="1500"/>
              <a:buFont typeface="Quattrocento Sans"/>
              <a:buAutoNum type="arabicPeriod"/>
            </a:pPr>
            <a:r>
              <a:rPr b="1" lang="en" sz="1500">
                <a:solidFill>
                  <a:schemeClr val="dk1"/>
                </a:solidFill>
                <a:latin typeface="Quattrocento Sans"/>
                <a:ea typeface="Quattrocento Sans"/>
                <a:cs typeface="Quattrocento Sans"/>
                <a:sym typeface="Quattrocento Sans"/>
              </a:rPr>
              <a:t>Data integration</a:t>
            </a:r>
            <a:endParaRPr b="1" sz="1500">
              <a:solidFill>
                <a:schemeClr val="dk1"/>
              </a:solidFill>
              <a:latin typeface="Quattrocento Sans"/>
              <a:ea typeface="Quattrocento Sans"/>
              <a:cs typeface="Quattrocento Sans"/>
              <a:sym typeface="Quattrocento Sans"/>
            </a:endParaRPr>
          </a:p>
          <a:p>
            <a:pPr indent="-323850" lvl="0" marL="914400" rtl="0" algn="just">
              <a:lnSpc>
                <a:spcPct val="100000"/>
              </a:lnSpc>
              <a:spcBef>
                <a:spcPts val="0"/>
              </a:spcBef>
              <a:spcAft>
                <a:spcPts val="0"/>
              </a:spcAft>
              <a:buClr>
                <a:schemeClr val="dk1"/>
              </a:buClr>
              <a:buSzPts val="1500"/>
              <a:buFont typeface="Quattrocento Sans"/>
              <a:buChar char="-"/>
            </a:pPr>
            <a:r>
              <a:rPr lang="en" sz="1500">
                <a:solidFill>
                  <a:schemeClr val="dk1"/>
                </a:solidFill>
                <a:latin typeface="Quattrocento Sans"/>
                <a:ea typeface="Quattrocento Sans"/>
                <a:cs typeface="Quattrocento Sans"/>
                <a:sym typeface="Quattrocento Sans"/>
              </a:rPr>
              <a:t>Avoid and eliminate data silos that are isolated from the rest of the systems.</a:t>
            </a:r>
            <a:endParaRPr sz="1500">
              <a:solidFill>
                <a:schemeClr val="dk1"/>
              </a:solidFill>
              <a:latin typeface="Quattrocento Sans"/>
              <a:ea typeface="Quattrocento Sans"/>
              <a:cs typeface="Quattrocento Sans"/>
              <a:sym typeface="Quattrocento Sans"/>
            </a:endParaRPr>
          </a:p>
          <a:p>
            <a:pPr indent="-323850" lvl="0" marL="457200" rtl="0" algn="just">
              <a:lnSpc>
                <a:spcPct val="100000"/>
              </a:lnSpc>
              <a:spcBef>
                <a:spcPts val="0"/>
              </a:spcBef>
              <a:spcAft>
                <a:spcPts val="0"/>
              </a:spcAft>
              <a:buClr>
                <a:schemeClr val="dk1"/>
              </a:buClr>
              <a:buSzPts val="1500"/>
              <a:buFont typeface="Quattrocento Sans"/>
              <a:buAutoNum type="arabicPeriod"/>
            </a:pPr>
            <a:r>
              <a:rPr b="1" lang="en" sz="1500">
                <a:solidFill>
                  <a:schemeClr val="dk1"/>
                </a:solidFill>
                <a:latin typeface="Quattrocento Sans"/>
                <a:ea typeface="Quattrocento Sans"/>
                <a:cs typeface="Quattrocento Sans"/>
                <a:sym typeface="Quattrocento Sans"/>
              </a:rPr>
              <a:t>Data Security</a:t>
            </a:r>
            <a:endParaRPr b="1" sz="1500">
              <a:solidFill>
                <a:schemeClr val="dk1"/>
              </a:solidFill>
              <a:latin typeface="Quattrocento Sans"/>
              <a:ea typeface="Quattrocento Sans"/>
              <a:cs typeface="Quattrocento Sans"/>
              <a:sym typeface="Quattrocento Sans"/>
            </a:endParaRPr>
          </a:p>
          <a:p>
            <a:pPr indent="-323850" lvl="0" marL="914400" rtl="0" algn="just">
              <a:lnSpc>
                <a:spcPct val="100000"/>
              </a:lnSpc>
              <a:spcBef>
                <a:spcPts val="0"/>
              </a:spcBef>
              <a:spcAft>
                <a:spcPts val="0"/>
              </a:spcAft>
              <a:buClr>
                <a:schemeClr val="dk1"/>
              </a:buClr>
              <a:buSzPts val="1500"/>
              <a:buFont typeface="Quattrocento Sans"/>
              <a:buChar char="-"/>
            </a:pPr>
            <a:r>
              <a:rPr lang="en" sz="1500">
                <a:solidFill>
                  <a:schemeClr val="dk1"/>
                </a:solidFill>
                <a:latin typeface="Quattrocento Sans"/>
                <a:ea typeface="Quattrocento Sans"/>
                <a:cs typeface="Quattrocento Sans"/>
                <a:sym typeface="Quattrocento Sans"/>
              </a:rPr>
              <a:t>Defining roles for management of the database</a:t>
            </a:r>
            <a:endParaRPr sz="1500">
              <a:solidFill>
                <a:schemeClr val="dk1"/>
              </a:solidFill>
              <a:latin typeface="Quattrocento Sans"/>
              <a:ea typeface="Quattrocento Sans"/>
              <a:cs typeface="Quattrocento Sans"/>
              <a:sym typeface="Quattrocento Sans"/>
            </a:endParaRPr>
          </a:p>
          <a:p>
            <a:pPr indent="-323850" lvl="2" marL="1371600" rtl="0" algn="just">
              <a:lnSpc>
                <a:spcPct val="100000"/>
              </a:lnSpc>
              <a:spcBef>
                <a:spcPts val="0"/>
              </a:spcBef>
              <a:spcAft>
                <a:spcPts val="0"/>
              </a:spcAft>
              <a:buClr>
                <a:schemeClr val="dk1"/>
              </a:buClr>
              <a:buSzPts val="1500"/>
              <a:buFont typeface="Quattrocento Sans"/>
              <a:buAutoNum type="romanLcPeriod"/>
            </a:pPr>
            <a:r>
              <a:rPr lang="en" sz="1500">
                <a:solidFill>
                  <a:schemeClr val="accent1"/>
                </a:solidFill>
                <a:latin typeface="Quattrocento Sans"/>
                <a:ea typeface="Quattrocento Sans"/>
                <a:cs typeface="Quattrocento Sans"/>
                <a:sym typeface="Quattrocento Sans"/>
              </a:rPr>
              <a:t>Data Strategist</a:t>
            </a:r>
            <a:r>
              <a:rPr lang="en" sz="1500">
                <a:solidFill>
                  <a:schemeClr val="dk1"/>
                </a:solidFill>
                <a:latin typeface="Quattrocento Sans"/>
                <a:ea typeface="Quattrocento Sans"/>
                <a:cs typeface="Quattrocento Sans"/>
                <a:sym typeface="Quattrocento Sans"/>
              </a:rPr>
              <a:t>: Responsible for administration duties from planning and anticipating the needs of our data users to setting policy changes for data management.</a:t>
            </a:r>
            <a:endParaRPr sz="1500">
              <a:solidFill>
                <a:schemeClr val="dk1"/>
              </a:solidFill>
              <a:latin typeface="Quattrocento Sans"/>
              <a:ea typeface="Quattrocento Sans"/>
              <a:cs typeface="Quattrocento Sans"/>
              <a:sym typeface="Quattrocento Sans"/>
            </a:endParaRPr>
          </a:p>
          <a:p>
            <a:pPr indent="-323850" lvl="2" marL="1371600" rtl="0" algn="just">
              <a:lnSpc>
                <a:spcPct val="100000"/>
              </a:lnSpc>
              <a:spcBef>
                <a:spcPts val="0"/>
              </a:spcBef>
              <a:spcAft>
                <a:spcPts val="0"/>
              </a:spcAft>
              <a:buClr>
                <a:schemeClr val="dk1"/>
              </a:buClr>
              <a:buSzPts val="1500"/>
              <a:buFont typeface="Quattrocento Sans"/>
              <a:buAutoNum type="romanLcPeriod"/>
            </a:pPr>
            <a:r>
              <a:rPr lang="en" sz="1500">
                <a:solidFill>
                  <a:schemeClr val="accent1"/>
                </a:solidFill>
                <a:latin typeface="Quattrocento Sans"/>
                <a:ea typeface="Quattrocento Sans"/>
                <a:cs typeface="Quattrocento Sans"/>
                <a:sym typeface="Quattrocento Sans"/>
              </a:rPr>
              <a:t>Data Custodians</a:t>
            </a:r>
            <a:r>
              <a:rPr lang="en" sz="1500">
                <a:solidFill>
                  <a:schemeClr val="dk1"/>
                </a:solidFill>
                <a:latin typeface="Quattrocento Sans"/>
                <a:ea typeface="Quattrocento Sans"/>
                <a:cs typeface="Quattrocento Sans"/>
                <a:sym typeface="Quattrocento Sans"/>
              </a:rPr>
              <a:t>: Responsible for the operation and management of technology and systems that collect, store, process, manage, and provide access to agency data.</a:t>
            </a:r>
            <a:endParaRPr sz="1500">
              <a:solidFill>
                <a:schemeClr val="dk1"/>
              </a:solidFill>
              <a:latin typeface="Quattrocento Sans"/>
              <a:ea typeface="Quattrocento Sans"/>
              <a:cs typeface="Quattrocento Sans"/>
              <a:sym typeface="Quattrocento Sans"/>
            </a:endParaRPr>
          </a:p>
          <a:p>
            <a:pPr indent="-323850" lvl="2" marL="1371600" rtl="0" algn="just">
              <a:lnSpc>
                <a:spcPct val="100000"/>
              </a:lnSpc>
              <a:spcBef>
                <a:spcPts val="0"/>
              </a:spcBef>
              <a:spcAft>
                <a:spcPts val="0"/>
              </a:spcAft>
              <a:buClr>
                <a:schemeClr val="dk1"/>
              </a:buClr>
              <a:buSzPts val="1500"/>
              <a:buFont typeface="Quattrocento Sans"/>
              <a:buAutoNum type="romanLcPeriod"/>
            </a:pPr>
            <a:r>
              <a:rPr lang="en" sz="1500">
                <a:solidFill>
                  <a:schemeClr val="accent1"/>
                </a:solidFill>
                <a:latin typeface="Quattrocento Sans"/>
                <a:ea typeface="Quattrocento Sans"/>
                <a:cs typeface="Quattrocento Sans"/>
                <a:sym typeface="Quattrocento Sans"/>
              </a:rPr>
              <a:t>Data Stewards</a:t>
            </a:r>
            <a:r>
              <a:rPr lang="en" sz="1500">
                <a:solidFill>
                  <a:schemeClr val="dk1"/>
                </a:solidFill>
                <a:latin typeface="Quattrocento Sans"/>
                <a:ea typeface="Quattrocento Sans"/>
                <a:cs typeface="Quattrocento Sans"/>
                <a:sym typeface="Quattrocento Sans"/>
              </a:rPr>
              <a:t>: Responsible for monitoring ensure appropriate access, accuracy, classification, privacy and security of the data.</a:t>
            </a:r>
            <a:endParaRPr sz="15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mt="49000"/>
          </a:blip>
          <a:stretch>
            <a:fillRect/>
          </a:stretch>
        </p:blipFill>
        <p:spPr>
          <a:xfrm>
            <a:off x="0" y="0"/>
            <a:ext cx="9144000" cy="5143500"/>
          </a:xfrm>
          <a:prstGeom prst="rect">
            <a:avLst/>
          </a:prstGeom>
          <a:noFill/>
          <a:ln>
            <a:noFill/>
          </a:ln>
        </p:spPr>
      </p:pic>
      <p:sp>
        <p:nvSpPr>
          <p:cNvPr id="62" name="Google Shape;62;p14"/>
          <p:cNvSpPr/>
          <p:nvPr/>
        </p:nvSpPr>
        <p:spPr>
          <a:xfrm>
            <a:off x="311700" y="321300"/>
            <a:ext cx="8520600" cy="461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1293925" y="329900"/>
            <a:ext cx="2218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500">
              <a:latin typeface="Quattrocento Sans"/>
              <a:ea typeface="Quattrocento Sans"/>
              <a:cs typeface="Quattrocento Sans"/>
              <a:sym typeface="Quattrocento Sans"/>
            </a:endParaRPr>
          </a:p>
        </p:txBody>
      </p:sp>
      <p:sp>
        <p:nvSpPr>
          <p:cNvPr id="64" name="Google Shape;64;p14"/>
          <p:cNvSpPr txBox="1"/>
          <p:nvPr/>
        </p:nvSpPr>
        <p:spPr>
          <a:xfrm>
            <a:off x="723775" y="780150"/>
            <a:ext cx="2218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latin typeface="Quattrocento Sans"/>
                <a:ea typeface="Quattrocento Sans"/>
                <a:cs typeface="Quattrocento Sans"/>
                <a:sym typeface="Quattrocento Sans"/>
              </a:rPr>
              <a:t>Background</a:t>
            </a:r>
            <a:endParaRPr sz="2500">
              <a:latin typeface="Quattrocento Sans"/>
              <a:ea typeface="Quattrocento Sans"/>
              <a:cs typeface="Quattrocento Sans"/>
              <a:sym typeface="Quattrocento Sans"/>
            </a:endParaRPr>
          </a:p>
        </p:txBody>
      </p:sp>
      <p:sp>
        <p:nvSpPr>
          <p:cNvPr id="65" name="Google Shape;65;p14"/>
          <p:cNvSpPr txBox="1"/>
          <p:nvPr/>
        </p:nvSpPr>
        <p:spPr>
          <a:xfrm>
            <a:off x="466500" y="1349550"/>
            <a:ext cx="2868600" cy="301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chemeClr val="dk1"/>
                </a:solidFill>
                <a:latin typeface="Quattrocento Sans"/>
                <a:ea typeface="Quattrocento Sans"/>
                <a:cs typeface="Quattrocento Sans"/>
                <a:sym typeface="Quattrocento Sans"/>
              </a:rPr>
              <a:t>With the increase in health consciousness, cleanliness is a huge factor on deciding where to eat for New Yorkers. </a:t>
            </a:r>
            <a:endParaRPr sz="1050">
              <a:solidFill>
                <a:schemeClr val="dk1"/>
              </a:solidFill>
              <a:latin typeface="Quattrocento Sans"/>
              <a:ea typeface="Quattrocento Sans"/>
              <a:cs typeface="Quattrocento Sans"/>
              <a:sym typeface="Quattrocento Sans"/>
            </a:endParaRPr>
          </a:p>
          <a:p>
            <a:pPr indent="0" lvl="0" marL="0" rtl="0" algn="l">
              <a:lnSpc>
                <a:spcPct val="100000"/>
              </a:lnSpc>
              <a:spcBef>
                <a:spcPts val="1200"/>
              </a:spcBef>
              <a:spcAft>
                <a:spcPts val="0"/>
              </a:spcAft>
              <a:buNone/>
            </a:pPr>
            <a:r>
              <a:rPr lang="en" sz="1050">
                <a:solidFill>
                  <a:schemeClr val="dk1"/>
                </a:solidFill>
                <a:latin typeface="Quattrocento Sans"/>
                <a:ea typeface="Quattrocento Sans"/>
                <a:cs typeface="Quattrocento Sans"/>
                <a:sym typeface="Quattrocento Sans"/>
              </a:rPr>
              <a:t>Currently, other than looking with their naked eyes and reading reviews, there is no readily available health inspection information to customers. There are many areas within a restaurant that customers cannot enter, and they are unable to check the health standards of those areas.</a:t>
            </a:r>
            <a:endParaRPr sz="1050">
              <a:solidFill>
                <a:schemeClr val="dk1"/>
              </a:solidFill>
              <a:latin typeface="Quattrocento Sans"/>
              <a:ea typeface="Quattrocento Sans"/>
              <a:cs typeface="Quattrocento Sans"/>
              <a:sym typeface="Quattrocento Sans"/>
            </a:endParaRPr>
          </a:p>
          <a:p>
            <a:pPr indent="0" lvl="0" marL="0" rtl="0" algn="l">
              <a:lnSpc>
                <a:spcPct val="100000"/>
              </a:lnSpc>
              <a:spcBef>
                <a:spcPts val="1200"/>
              </a:spcBef>
              <a:spcAft>
                <a:spcPts val="1200"/>
              </a:spcAft>
              <a:buNone/>
            </a:pPr>
            <a:r>
              <a:rPr lang="en" sz="1050">
                <a:solidFill>
                  <a:schemeClr val="dk1"/>
                </a:solidFill>
                <a:latin typeface="Quattrocento Sans"/>
                <a:ea typeface="Quattrocento Sans"/>
                <a:cs typeface="Quattrocento Sans"/>
                <a:sym typeface="Quattrocento Sans"/>
              </a:rPr>
              <a:t>NYC Open Data posts inspection results openly on its website primarily for city officials and journalists to review. However, the API is too technical and may be difficult to understand for the the average consumer.</a:t>
            </a:r>
            <a:endParaRPr sz="1050">
              <a:solidFill>
                <a:schemeClr val="dk1"/>
              </a:solidFill>
              <a:latin typeface="Quattrocento Sans"/>
              <a:ea typeface="Quattrocento Sans"/>
              <a:cs typeface="Quattrocento Sans"/>
              <a:sym typeface="Quattrocento Sans"/>
            </a:endParaRPr>
          </a:p>
        </p:txBody>
      </p:sp>
      <p:sp>
        <p:nvSpPr>
          <p:cNvPr id="66" name="Google Shape;66;p14"/>
          <p:cNvSpPr txBox="1"/>
          <p:nvPr/>
        </p:nvSpPr>
        <p:spPr>
          <a:xfrm>
            <a:off x="466500" y="4537488"/>
            <a:ext cx="821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a:t>
            </a:r>
            <a:endParaRPr/>
          </a:p>
        </p:txBody>
      </p:sp>
      <p:sp>
        <p:nvSpPr>
          <p:cNvPr id="67" name="Google Shape;67;p14"/>
          <p:cNvSpPr txBox="1"/>
          <p:nvPr/>
        </p:nvSpPr>
        <p:spPr>
          <a:xfrm>
            <a:off x="3647575" y="786300"/>
            <a:ext cx="29511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Quattrocento Sans"/>
                <a:ea typeface="Quattrocento Sans"/>
                <a:cs typeface="Quattrocento Sans"/>
                <a:sym typeface="Quattrocento Sans"/>
              </a:rPr>
              <a:t>Domino’s (West 125th St)</a:t>
            </a:r>
            <a:endParaRPr b="1" sz="1000">
              <a:latin typeface="Quattrocento Sans"/>
              <a:ea typeface="Quattrocento Sans"/>
              <a:cs typeface="Quattrocento Sans"/>
              <a:sym typeface="Quattrocento Sans"/>
            </a:endParaRPr>
          </a:p>
          <a:p>
            <a:pPr indent="0" lvl="0" marL="0" rtl="0" algn="l">
              <a:spcBef>
                <a:spcPts val="0"/>
              </a:spcBef>
              <a:spcAft>
                <a:spcPts val="0"/>
              </a:spcAft>
              <a:buNone/>
            </a:pPr>
            <a:r>
              <a:rPr lang="en" sz="1000">
                <a:latin typeface="Quattrocento Sans"/>
                <a:ea typeface="Quattrocento Sans"/>
                <a:cs typeface="Quattrocento Sans"/>
                <a:sym typeface="Quattrocento Sans"/>
              </a:rPr>
              <a:t>11/09/2022:</a:t>
            </a:r>
            <a:endParaRPr sz="1000">
              <a:latin typeface="Quattrocento Sans"/>
              <a:ea typeface="Quattrocento Sans"/>
              <a:cs typeface="Quattrocento Sans"/>
              <a:sym typeface="Quattrocento Sans"/>
            </a:endParaRPr>
          </a:p>
          <a:p>
            <a:pPr indent="-292100" lvl="0" marL="457200" rtl="0" algn="l">
              <a:spcBef>
                <a:spcPts val="0"/>
              </a:spcBef>
              <a:spcAft>
                <a:spcPts val="0"/>
              </a:spcAft>
              <a:buSzPts val="1000"/>
              <a:buFont typeface="Quattrocento Sans"/>
              <a:buChar char="-"/>
            </a:pPr>
            <a:r>
              <a:rPr lang="en" sz="1000">
                <a:latin typeface="Quattrocento Sans"/>
                <a:ea typeface="Quattrocento Sans"/>
                <a:cs typeface="Quattrocento Sans"/>
                <a:sym typeface="Quattrocento Sans"/>
              </a:rPr>
              <a:t>Filth flies or other nuisance pests</a:t>
            </a:r>
            <a:endParaRPr sz="1000">
              <a:latin typeface="Quattrocento Sans"/>
              <a:ea typeface="Quattrocento Sans"/>
              <a:cs typeface="Quattrocento Sans"/>
              <a:sym typeface="Quattrocento Sans"/>
            </a:endParaRPr>
          </a:p>
          <a:p>
            <a:pPr indent="0" lvl="0" marL="0" rtl="0" algn="l">
              <a:spcBef>
                <a:spcPts val="0"/>
              </a:spcBef>
              <a:spcAft>
                <a:spcPts val="0"/>
              </a:spcAft>
              <a:buNone/>
            </a:pPr>
            <a:r>
              <a:rPr lang="en" sz="1000">
                <a:latin typeface="Quattrocento Sans"/>
                <a:ea typeface="Quattrocento Sans"/>
                <a:cs typeface="Quattrocento Sans"/>
                <a:sym typeface="Quattrocento Sans"/>
              </a:rPr>
              <a:t>03/07/2022</a:t>
            </a:r>
            <a:endParaRPr sz="1000">
              <a:latin typeface="Quattrocento Sans"/>
              <a:ea typeface="Quattrocento Sans"/>
              <a:cs typeface="Quattrocento Sans"/>
              <a:sym typeface="Quattrocento Sans"/>
            </a:endParaRPr>
          </a:p>
          <a:p>
            <a:pPr indent="-292100" lvl="0" marL="457200" rtl="0" algn="l">
              <a:spcBef>
                <a:spcPts val="0"/>
              </a:spcBef>
              <a:spcAft>
                <a:spcPts val="0"/>
              </a:spcAft>
              <a:buSzPts val="1000"/>
              <a:buFont typeface="Quattrocento Sans"/>
              <a:buChar char="-"/>
            </a:pPr>
            <a:r>
              <a:rPr lang="en" sz="1000">
                <a:latin typeface="Quattrocento Sans"/>
                <a:ea typeface="Quattrocento Sans"/>
                <a:cs typeface="Quattrocento Sans"/>
                <a:sym typeface="Quattrocento Sans"/>
              </a:rPr>
              <a:t>Evidence of mice</a:t>
            </a:r>
            <a:endParaRPr sz="1000">
              <a:latin typeface="Quattrocento Sans"/>
              <a:ea typeface="Quattrocento Sans"/>
              <a:cs typeface="Quattrocento Sans"/>
              <a:sym typeface="Quattrocento Sans"/>
            </a:endParaRPr>
          </a:p>
          <a:p>
            <a:pPr indent="-292100" lvl="0" marL="457200" rtl="0" algn="l">
              <a:spcBef>
                <a:spcPts val="0"/>
              </a:spcBef>
              <a:spcAft>
                <a:spcPts val="0"/>
              </a:spcAft>
              <a:buSzPts val="1000"/>
              <a:buFont typeface="Quattrocento Sans"/>
              <a:buChar char="-"/>
            </a:pPr>
            <a:r>
              <a:rPr lang="en" sz="1000">
                <a:latin typeface="Quattrocento Sans"/>
                <a:ea typeface="Quattrocento Sans"/>
                <a:cs typeface="Quattrocento Sans"/>
                <a:sym typeface="Quattrocento Sans"/>
              </a:rPr>
              <a:t>Food not protected from potential source of contamination</a:t>
            </a:r>
            <a:endParaRPr sz="1000">
              <a:latin typeface="Quattrocento Sans"/>
              <a:ea typeface="Quattrocento Sans"/>
              <a:cs typeface="Quattrocento Sans"/>
              <a:sym typeface="Quattrocento Sans"/>
            </a:endParaRPr>
          </a:p>
          <a:p>
            <a:pPr indent="0" lvl="0" marL="0" rtl="0" algn="l">
              <a:spcBef>
                <a:spcPts val="0"/>
              </a:spcBef>
              <a:spcAft>
                <a:spcPts val="0"/>
              </a:spcAft>
              <a:buNone/>
            </a:pPr>
            <a:r>
              <a:rPr lang="en" sz="1000">
                <a:latin typeface="Quattrocento Sans"/>
                <a:ea typeface="Quattrocento Sans"/>
                <a:cs typeface="Quattrocento Sans"/>
                <a:sym typeface="Quattrocento Sans"/>
              </a:rPr>
              <a:t>02/11/2020</a:t>
            </a:r>
            <a:endParaRPr sz="1000">
              <a:latin typeface="Quattrocento Sans"/>
              <a:ea typeface="Quattrocento Sans"/>
              <a:cs typeface="Quattrocento Sans"/>
              <a:sym typeface="Quattrocento Sans"/>
            </a:endParaRPr>
          </a:p>
          <a:p>
            <a:pPr indent="-292100" lvl="0" marL="457200" rtl="0" algn="l">
              <a:spcBef>
                <a:spcPts val="0"/>
              </a:spcBef>
              <a:spcAft>
                <a:spcPts val="0"/>
              </a:spcAft>
              <a:buSzPts val="1000"/>
              <a:buFont typeface="Quattrocento Sans"/>
              <a:buChar char="-"/>
            </a:pPr>
            <a:r>
              <a:rPr lang="en" sz="1000">
                <a:latin typeface="Quattrocento Sans"/>
                <a:ea typeface="Quattrocento Sans"/>
                <a:cs typeface="Quattrocento Sans"/>
                <a:sym typeface="Quattrocento Sans"/>
              </a:rPr>
              <a:t>Evidence of mice</a:t>
            </a:r>
            <a:endParaRPr sz="1000">
              <a:latin typeface="Quattrocento Sans"/>
              <a:ea typeface="Quattrocento Sans"/>
              <a:cs typeface="Quattrocento Sans"/>
              <a:sym typeface="Quattrocento Sans"/>
            </a:endParaRPr>
          </a:p>
          <a:p>
            <a:pPr indent="-292100" lvl="0" marL="457200" rtl="0" algn="l">
              <a:spcBef>
                <a:spcPts val="0"/>
              </a:spcBef>
              <a:spcAft>
                <a:spcPts val="0"/>
              </a:spcAft>
              <a:buSzPts val="1000"/>
              <a:buFont typeface="Quattrocento Sans"/>
              <a:buChar char="-"/>
            </a:pPr>
            <a:r>
              <a:rPr lang="en" sz="1000">
                <a:latin typeface="Quattrocento Sans"/>
                <a:ea typeface="Quattrocento Sans"/>
                <a:cs typeface="Quattrocento Sans"/>
                <a:sym typeface="Quattrocento Sans"/>
              </a:rPr>
              <a:t>Evidence of rats</a:t>
            </a:r>
            <a:endParaRPr sz="1000">
              <a:latin typeface="Quattrocento Sans"/>
              <a:ea typeface="Quattrocento Sans"/>
              <a:cs typeface="Quattrocento Sans"/>
              <a:sym typeface="Quattrocento Sans"/>
            </a:endParaRPr>
          </a:p>
          <a:p>
            <a:pPr indent="-292100" lvl="0" marL="457200" rtl="0" algn="l">
              <a:spcBef>
                <a:spcPts val="0"/>
              </a:spcBef>
              <a:spcAft>
                <a:spcPts val="0"/>
              </a:spcAft>
              <a:buSzPts val="1000"/>
              <a:buFont typeface="Quattrocento Sans"/>
              <a:buChar char="-"/>
            </a:pPr>
            <a:r>
              <a:rPr lang="en" sz="1000">
                <a:latin typeface="Quattrocento Sans"/>
                <a:ea typeface="Quattrocento Sans"/>
                <a:cs typeface="Quattrocento Sans"/>
                <a:sym typeface="Quattrocento Sans"/>
              </a:rPr>
              <a:t>Cold food item held above 41 °F</a:t>
            </a:r>
            <a:endParaRPr sz="1000">
              <a:latin typeface="Quattrocento Sans"/>
              <a:ea typeface="Quattrocento Sans"/>
              <a:cs typeface="Quattrocento Sans"/>
              <a:sym typeface="Quattrocento Sans"/>
            </a:endParaRPr>
          </a:p>
          <a:p>
            <a:pPr indent="0" lvl="0" marL="0" rtl="0" algn="ctr">
              <a:spcBef>
                <a:spcPts val="0"/>
              </a:spcBef>
              <a:spcAft>
                <a:spcPts val="0"/>
              </a:spcAft>
              <a:buNone/>
            </a:pPr>
            <a:r>
              <a:t/>
            </a:r>
            <a:endParaRPr sz="1000">
              <a:latin typeface="Quattrocento Sans"/>
              <a:ea typeface="Quattrocento Sans"/>
              <a:cs typeface="Quattrocento Sans"/>
              <a:sym typeface="Quattrocento Sans"/>
            </a:endParaRPr>
          </a:p>
          <a:p>
            <a:pPr indent="0" lvl="0" marL="0" rtl="0" algn="l">
              <a:spcBef>
                <a:spcPts val="0"/>
              </a:spcBef>
              <a:spcAft>
                <a:spcPts val="0"/>
              </a:spcAft>
              <a:buNone/>
            </a:pPr>
            <a:r>
              <a:rPr b="1" lang="en" sz="1000">
                <a:latin typeface="Quattrocento Sans"/>
                <a:ea typeface="Quattrocento Sans"/>
                <a:cs typeface="Quattrocento Sans"/>
                <a:sym typeface="Quattrocento Sans"/>
              </a:rPr>
              <a:t>Atlas Kitchen</a:t>
            </a:r>
            <a:endParaRPr b="1" sz="1000">
              <a:latin typeface="Quattrocento Sans"/>
              <a:ea typeface="Quattrocento Sans"/>
              <a:cs typeface="Quattrocento Sans"/>
              <a:sym typeface="Quattrocento Sans"/>
            </a:endParaRPr>
          </a:p>
          <a:p>
            <a:pPr indent="0" lvl="0" marL="0" rtl="0" algn="l">
              <a:spcBef>
                <a:spcPts val="0"/>
              </a:spcBef>
              <a:spcAft>
                <a:spcPts val="0"/>
              </a:spcAft>
              <a:buNone/>
            </a:pPr>
            <a:r>
              <a:rPr lang="en" sz="1000">
                <a:latin typeface="Quattrocento Sans"/>
                <a:ea typeface="Quattrocento Sans"/>
                <a:cs typeface="Quattrocento Sans"/>
                <a:sym typeface="Quattrocento Sans"/>
              </a:rPr>
              <a:t>10/11/2022:</a:t>
            </a:r>
            <a:endParaRPr sz="1000">
              <a:latin typeface="Quattrocento Sans"/>
              <a:ea typeface="Quattrocento Sans"/>
              <a:cs typeface="Quattrocento Sans"/>
              <a:sym typeface="Quattrocento Sans"/>
            </a:endParaRPr>
          </a:p>
          <a:p>
            <a:pPr indent="-292100" lvl="0" marL="457200" rtl="0" algn="l">
              <a:spcBef>
                <a:spcPts val="0"/>
              </a:spcBef>
              <a:spcAft>
                <a:spcPts val="0"/>
              </a:spcAft>
              <a:buSzPts val="1000"/>
              <a:buFont typeface="Quattrocento Sans"/>
              <a:buChar char="-"/>
            </a:pPr>
            <a:r>
              <a:rPr lang="en" sz="1000">
                <a:latin typeface="Quattrocento Sans"/>
                <a:ea typeface="Quattrocento Sans"/>
                <a:cs typeface="Quattrocento Sans"/>
                <a:sym typeface="Quattrocento Sans"/>
              </a:rPr>
              <a:t>Evidence of rats</a:t>
            </a:r>
            <a:endParaRPr sz="1000">
              <a:latin typeface="Quattrocento Sans"/>
              <a:ea typeface="Quattrocento Sans"/>
              <a:cs typeface="Quattrocento Sans"/>
              <a:sym typeface="Quattrocento Sans"/>
            </a:endParaRPr>
          </a:p>
          <a:p>
            <a:pPr indent="-292100" lvl="0" marL="457200" rtl="0" algn="l">
              <a:spcBef>
                <a:spcPts val="0"/>
              </a:spcBef>
              <a:spcAft>
                <a:spcPts val="0"/>
              </a:spcAft>
              <a:buSzPts val="1000"/>
              <a:buFont typeface="Quattrocento Sans"/>
              <a:buChar char="-"/>
            </a:pPr>
            <a:r>
              <a:rPr lang="en" sz="1000">
                <a:latin typeface="Quattrocento Sans"/>
                <a:ea typeface="Quattrocento Sans"/>
                <a:cs typeface="Quattrocento Sans"/>
                <a:sym typeface="Quattrocento Sans"/>
              </a:rPr>
              <a:t>Hand washing facilities not provided or not located where required</a:t>
            </a:r>
            <a:endParaRPr sz="1000">
              <a:latin typeface="Quattrocento Sans"/>
              <a:ea typeface="Quattrocento Sans"/>
              <a:cs typeface="Quattrocento Sans"/>
              <a:sym typeface="Quattrocento Sans"/>
            </a:endParaRPr>
          </a:p>
          <a:p>
            <a:pPr indent="-292100" lvl="0" marL="457200" rtl="0" algn="l">
              <a:spcBef>
                <a:spcPts val="0"/>
              </a:spcBef>
              <a:spcAft>
                <a:spcPts val="0"/>
              </a:spcAft>
              <a:buSzPts val="1000"/>
              <a:buFont typeface="Quattrocento Sans"/>
              <a:buChar char="-"/>
            </a:pPr>
            <a:r>
              <a:rPr lang="en" sz="1000">
                <a:latin typeface="Quattrocento Sans"/>
                <a:ea typeface="Quattrocento Sans"/>
                <a:cs typeface="Quattrocento Sans"/>
                <a:sym typeface="Quattrocento Sans"/>
              </a:rPr>
              <a:t>Filth flies or other nuisance pests</a:t>
            </a:r>
            <a:endParaRPr sz="1000">
              <a:latin typeface="Quattrocento Sans"/>
              <a:ea typeface="Quattrocento Sans"/>
              <a:cs typeface="Quattrocento Sans"/>
              <a:sym typeface="Quattrocento Sans"/>
            </a:endParaRPr>
          </a:p>
          <a:p>
            <a:pPr indent="-292100" lvl="0" marL="457200" rtl="0" algn="l">
              <a:spcBef>
                <a:spcPts val="0"/>
              </a:spcBef>
              <a:spcAft>
                <a:spcPts val="0"/>
              </a:spcAft>
              <a:buSzPts val="1000"/>
              <a:buFont typeface="Quattrocento Sans"/>
              <a:buChar char="-"/>
            </a:pPr>
            <a:r>
              <a:rPr lang="en" sz="1000">
                <a:latin typeface="Quattrocento Sans"/>
                <a:ea typeface="Quattrocento Sans"/>
                <a:cs typeface="Quattrocento Sans"/>
                <a:sym typeface="Quattrocento Sans"/>
              </a:rPr>
              <a:t>Cold </a:t>
            </a:r>
            <a:r>
              <a:rPr lang="en" sz="1000">
                <a:latin typeface="Quattrocento Sans"/>
                <a:ea typeface="Quattrocento Sans"/>
                <a:cs typeface="Quattrocento Sans"/>
                <a:sym typeface="Quattrocento Sans"/>
              </a:rPr>
              <a:t>potentially</a:t>
            </a:r>
            <a:r>
              <a:rPr lang="en" sz="1000">
                <a:latin typeface="Quattrocento Sans"/>
                <a:ea typeface="Quattrocento Sans"/>
                <a:cs typeface="Quattrocento Sans"/>
                <a:sym typeface="Quattrocento Sans"/>
              </a:rPr>
              <a:t> hazardous food not held at 41 °F or below</a:t>
            </a:r>
            <a:endParaRPr sz="1000">
              <a:latin typeface="Quattrocento Sans"/>
              <a:ea typeface="Quattrocento Sans"/>
              <a:cs typeface="Quattrocento Sans"/>
              <a:sym typeface="Quattrocento Sans"/>
            </a:endParaRPr>
          </a:p>
          <a:p>
            <a:pPr indent="-292100" lvl="0" marL="457200" rtl="0" algn="l">
              <a:spcBef>
                <a:spcPts val="0"/>
              </a:spcBef>
              <a:spcAft>
                <a:spcPts val="0"/>
              </a:spcAft>
              <a:buSzPts val="1000"/>
              <a:buFont typeface="Quattrocento Sans"/>
              <a:buChar char="-"/>
            </a:pPr>
            <a:r>
              <a:rPr lang="en" sz="1000">
                <a:latin typeface="Quattrocento Sans"/>
                <a:ea typeface="Quattrocento Sans"/>
                <a:cs typeface="Quattrocento Sans"/>
                <a:sym typeface="Quattrocento Sans"/>
              </a:rPr>
              <a:t>Hot potentially hazardous food not held at 140 °F or above </a:t>
            </a:r>
            <a:endParaRPr sz="1000">
              <a:latin typeface="Quattrocento Sans"/>
              <a:ea typeface="Quattrocento Sans"/>
              <a:cs typeface="Quattrocento Sans"/>
              <a:sym typeface="Quattrocento Sans"/>
            </a:endParaRPr>
          </a:p>
        </p:txBody>
      </p:sp>
      <p:pic>
        <p:nvPicPr>
          <p:cNvPr id="68" name="Google Shape;68;p14"/>
          <p:cNvPicPr preferRelativeResize="0"/>
          <p:nvPr/>
        </p:nvPicPr>
        <p:blipFill>
          <a:blip r:embed="rId4">
            <a:alphaModFix/>
          </a:blip>
          <a:stretch>
            <a:fillRect/>
          </a:stretch>
        </p:blipFill>
        <p:spPr>
          <a:xfrm>
            <a:off x="6911175" y="3225750"/>
            <a:ext cx="1766323" cy="1279868"/>
          </a:xfrm>
          <a:prstGeom prst="rect">
            <a:avLst/>
          </a:prstGeom>
          <a:noFill/>
          <a:ln>
            <a:noFill/>
          </a:ln>
        </p:spPr>
      </p:pic>
      <p:pic>
        <p:nvPicPr>
          <p:cNvPr id="69" name="Google Shape;69;p14"/>
          <p:cNvPicPr preferRelativeResize="0"/>
          <p:nvPr/>
        </p:nvPicPr>
        <p:blipFill>
          <a:blip r:embed="rId5">
            <a:alphaModFix/>
          </a:blip>
          <a:stretch>
            <a:fillRect/>
          </a:stretch>
        </p:blipFill>
        <p:spPr>
          <a:xfrm>
            <a:off x="6911172" y="1917763"/>
            <a:ext cx="1766325" cy="1307975"/>
          </a:xfrm>
          <a:prstGeom prst="rect">
            <a:avLst/>
          </a:prstGeom>
          <a:noFill/>
          <a:ln>
            <a:noFill/>
          </a:ln>
        </p:spPr>
      </p:pic>
      <p:sp>
        <p:nvSpPr>
          <p:cNvPr id="70" name="Google Shape;70;p14"/>
          <p:cNvSpPr txBox="1"/>
          <p:nvPr/>
        </p:nvSpPr>
        <p:spPr>
          <a:xfrm>
            <a:off x="466500" y="329888"/>
            <a:ext cx="821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a:t>
            </a:r>
            <a:endParaRPr/>
          </a:p>
        </p:txBody>
      </p:sp>
      <p:pic>
        <p:nvPicPr>
          <p:cNvPr id="71" name="Google Shape;71;p14"/>
          <p:cNvPicPr preferRelativeResize="0"/>
          <p:nvPr/>
        </p:nvPicPr>
        <p:blipFill rotWithShape="1">
          <a:blip r:embed="rId6">
            <a:alphaModFix/>
          </a:blip>
          <a:srcRect b="8450" l="0" r="0" t="0"/>
          <a:stretch/>
        </p:blipFill>
        <p:spPr>
          <a:xfrm>
            <a:off x="6911175" y="747525"/>
            <a:ext cx="1766325" cy="1152837"/>
          </a:xfrm>
          <a:prstGeom prst="rect">
            <a:avLst/>
          </a:prstGeom>
          <a:noFill/>
          <a:ln>
            <a:noFill/>
          </a:ln>
        </p:spPr>
      </p:pic>
      <p:sp>
        <p:nvSpPr>
          <p:cNvPr id="72" name="Google Shape;72;p14"/>
          <p:cNvSpPr/>
          <p:nvPr/>
        </p:nvSpPr>
        <p:spPr>
          <a:xfrm>
            <a:off x="7343288" y="900038"/>
            <a:ext cx="902100" cy="847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4"/>
          <p:cNvPicPr preferRelativeResize="0"/>
          <p:nvPr/>
        </p:nvPicPr>
        <p:blipFill>
          <a:blip r:embed="rId7">
            <a:alphaModFix/>
          </a:blip>
          <a:stretch>
            <a:fillRect/>
          </a:stretch>
        </p:blipFill>
        <p:spPr>
          <a:xfrm>
            <a:off x="7428324" y="969116"/>
            <a:ext cx="732022" cy="709651"/>
          </a:xfrm>
          <a:prstGeom prst="rect">
            <a:avLst/>
          </a:prstGeom>
          <a:noFill/>
          <a:ln>
            <a:noFill/>
          </a:ln>
        </p:spPr>
      </p:pic>
      <p:sp>
        <p:nvSpPr>
          <p:cNvPr id="74" name="Google Shape;74;p14"/>
          <p:cNvSpPr/>
          <p:nvPr/>
        </p:nvSpPr>
        <p:spPr>
          <a:xfrm>
            <a:off x="7343288" y="3457713"/>
            <a:ext cx="902100" cy="847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14"/>
          <p:cNvPicPr preferRelativeResize="0"/>
          <p:nvPr/>
        </p:nvPicPr>
        <p:blipFill>
          <a:blip r:embed="rId8">
            <a:alphaModFix/>
          </a:blip>
          <a:stretch>
            <a:fillRect/>
          </a:stretch>
        </p:blipFill>
        <p:spPr>
          <a:xfrm>
            <a:off x="7464655" y="3526803"/>
            <a:ext cx="659380" cy="7096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5"/>
          <p:cNvPicPr preferRelativeResize="0"/>
          <p:nvPr/>
        </p:nvPicPr>
        <p:blipFill>
          <a:blip r:embed="rId3">
            <a:alphaModFix amt="49000"/>
          </a:blip>
          <a:stretch>
            <a:fillRect/>
          </a:stretch>
        </p:blipFill>
        <p:spPr>
          <a:xfrm>
            <a:off x="0" y="0"/>
            <a:ext cx="9144000" cy="5143500"/>
          </a:xfrm>
          <a:prstGeom prst="rect">
            <a:avLst/>
          </a:prstGeom>
          <a:noFill/>
          <a:ln>
            <a:noFill/>
          </a:ln>
        </p:spPr>
      </p:pic>
      <p:sp>
        <p:nvSpPr>
          <p:cNvPr id="81" name="Google Shape;81;p15"/>
          <p:cNvSpPr/>
          <p:nvPr/>
        </p:nvSpPr>
        <p:spPr>
          <a:xfrm>
            <a:off x="311700" y="321300"/>
            <a:ext cx="8520600" cy="461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nvSpPr>
        <p:spPr>
          <a:xfrm>
            <a:off x="311700" y="321300"/>
            <a:ext cx="85206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latin typeface="Quattrocento Sans"/>
                <a:ea typeface="Quattrocento Sans"/>
                <a:cs typeface="Quattrocento Sans"/>
                <a:sym typeface="Quattrocento Sans"/>
              </a:rPr>
              <a:t>Business Use</a:t>
            </a:r>
            <a:endParaRPr sz="2500">
              <a:latin typeface="Quattrocento Sans"/>
              <a:ea typeface="Quattrocento Sans"/>
              <a:cs typeface="Quattrocento Sans"/>
              <a:sym typeface="Quattrocento Sans"/>
            </a:endParaRPr>
          </a:p>
        </p:txBody>
      </p:sp>
      <p:sp>
        <p:nvSpPr>
          <p:cNvPr id="83" name="Google Shape;83;p15"/>
          <p:cNvSpPr txBox="1"/>
          <p:nvPr>
            <p:ph idx="1" type="body"/>
          </p:nvPr>
        </p:nvSpPr>
        <p:spPr>
          <a:xfrm>
            <a:off x="824625" y="890700"/>
            <a:ext cx="7643400" cy="3859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 sz="1600">
                <a:solidFill>
                  <a:schemeClr val="dk1"/>
                </a:solidFill>
                <a:latin typeface="Quattrocento Sans"/>
                <a:ea typeface="Quattrocento Sans"/>
                <a:cs typeface="Quattrocento Sans"/>
                <a:sym typeface="Quattrocento Sans"/>
              </a:rPr>
              <a:t>Objectives: </a:t>
            </a:r>
            <a:endParaRPr b="1" sz="1600">
              <a:solidFill>
                <a:schemeClr val="dk1"/>
              </a:solidFill>
              <a:latin typeface="Quattrocento Sans"/>
              <a:ea typeface="Quattrocento Sans"/>
              <a:cs typeface="Quattrocento Sans"/>
              <a:sym typeface="Quattrocento Sans"/>
            </a:endParaRPr>
          </a:p>
          <a:p>
            <a:pPr indent="-330200" lvl="0" marL="457200" rtl="0" algn="just">
              <a:lnSpc>
                <a:spcPct val="100000"/>
              </a:lnSpc>
              <a:spcBef>
                <a:spcPts val="1000"/>
              </a:spcBef>
              <a:spcAft>
                <a:spcPts val="0"/>
              </a:spcAft>
              <a:buClr>
                <a:schemeClr val="dk1"/>
              </a:buClr>
              <a:buSzPts val="1600"/>
              <a:buFont typeface="Quattrocento Sans"/>
              <a:buChar char="-"/>
            </a:pPr>
            <a:r>
              <a:rPr lang="en" sz="1600">
                <a:solidFill>
                  <a:schemeClr val="dk1"/>
                </a:solidFill>
                <a:latin typeface="Quattrocento Sans"/>
                <a:ea typeface="Quattrocento Sans"/>
                <a:cs typeface="Quattrocento Sans"/>
                <a:sym typeface="Quattrocento Sans"/>
              </a:rPr>
              <a:t>Create a w</a:t>
            </a:r>
            <a:r>
              <a:rPr lang="en" sz="1600">
                <a:solidFill>
                  <a:schemeClr val="dk1"/>
                </a:solidFill>
                <a:latin typeface="Quattrocento Sans"/>
                <a:ea typeface="Quattrocento Sans"/>
                <a:cs typeface="Quattrocento Sans"/>
                <a:sym typeface="Quattrocento Sans"/>
              </a:rPr>
              <a:t>eb application highlighting NYC restaurant health violations</a:t>
            </a:r>
            <a:endParaRPr sz="1600">
              <a:solidFill>
                <a:schemeClr val="dk1"/>
              </a:solidFill>
              <a:latin typeface="Quattrocento Sans"/>
              <a:ea typeface="Quattrocento Sans"/>
              <a:cs typeface="Quattrocento Sans"/>
              <a:sym typeface="Quattrocento Sans"/>
            </a:endParaRPr>
          </a:p>
          <a:p>
            <a:pPr indent="-330200" lvl="0" marL="457200" rtl="0" algn="just">
              <a:lnSpc>
                <a:spcPct val="100000"/>
              </a:lnSpc>
              <a:spcBef>
                <a:spcPts val="0"/>
              </a:spcBef>
              <a:spcAft>
                <a:spcPts val="0"/>
              </a:spcAft>
              <a:buClr>
                <a:schemeClr val="dk1"/>
              </a:buClr>
              <a:buSzPts val="1600"/>
              <a:buFont typeface="Quattrocento Sans"/>
              <a:buChar char="-"/>
            </a:pPr>
            <a:r>
              <a:rPr lang="en" sz="1600">
                <a:solidFill>
                  <a:schemeClr val="dk1"/>
                </a:solidFill>
                <a:latin typeface="Quattrocento Sans"/>
                <a:ea typeface="Quattrocento Sans"/>
                <a:cs typeface="Quattrocento Sans"/>
                <a:sym typeface="Quattrocento Sans"/>
              </a:rPr>
              <a:t>This API should be easily understandable and convenient for NYC residents to use</a:t>
            </a:r>
            <a:endParaRPr sz="1600">
              <a:solidFill>
                <a:schemeClr val="dk1"/>
              </a:solidFill>
              <a:latin typeface="Quattrocento Sans"/>
              <a:ea typeface="Quattrocento Sans"/>
              <a:cs typeface="Quattrocento Sans"/>
              <a:sym typeface="Quattrocento Sans"/>
            </a:endParaRPr>
          </a:p>
          <a:p>
            <a:pPr indent="-330200" lvl="0" marL="457200" rtl="0" algn="just">
              <a:lnSpc>
                <a:spcPct val="100000"/>
              </a:lnSpc>
              <a:spcBef>
                <a:spcPts val="0"/>
              </a:spcBef>
              <a:spcAft>
                <a:spcPts val="0"/>
              </a:spcAft>
              <a:buClr>
                <a:schemeClr val="dk1"/>
              </a:buClr>
              <a:buSzPts val="1600"/>
              <a:buFont typeface="Quattrocento Sans"/>
              <a:buChar char="-"/>
            </a:pPr>
            <a:r>
              <a:rPr lang="en" sz="1600">
                <a:solidFill>
                  <a:schemeClr val="dk1"/>
                </a:solidFill>
                <a:latin typeface="Quattrocento Sans"/>
                <a:ea typeface="Quattrocento Sans"/>
                <a:cs typeface="Quattrocento Sans"/>
                <a:sym typeface="Quattrocento Sans"/>
              </a:rPr>
              <a:t>It should lay the foundation to be integrated to a larger nation-wide or worldwide API in the future</a:t>
            </a:r>
            <a:endParaRPr sz="1600">
              <a:solidFill>
                <a:schemeClr val="dk1"/>
              </a:solidFill>
              <a:latin typeface="Quattrocento Sans"/>
              <a:ea typeface="Quattrocento Sans"/>
              <a:cs typeface="Quattrocento Sans"/>
              <a:sym typeface="Quattrocento Sans"/>
            </a:endParaRPr>
          </a:p>
          <a:p>
            <a:pPr indent="-330200" lvl="0" marL="457200" rtl="0" algn="just">
              <a:lnSpc>
                <a:spcPct val="100000"/>
              </a:lnSpc>
              <a:spcBef>
                <a:spcPts val="0"/>
              </a:spcBef>
              <a:spcAft>
                <a:spcPts val="0"/>
              </a:spcAft>
              <a:buClr>
                <a:schemeClr val="dk1"/>
              </a:buClr>
              <a:buSzPts val="1600"/>
              <a:buFont typeface="Quattrocento Sans"/>
              <a:buChar char="-"/>
            </a:pPr>
            <a:r>
              <a:rPr lang="en" sz="1600">
                <a:solidFill>
                  <a:schemeClr val="dk1"/>
                </a:solidFill>
                <a:latin typeface="Quattrocento Sans"/>
                <a:ea typeface="Quattrocento Sans"/>
                <a:cs typeface="Quattrocento Sans"/>
                <a:sym typeface="Quattrocento Sans"/>
              </a:rPr>
              <a:t>Potential future collaboration with other APIs, like Google Places, Yelp, OpenTable, holding restaurants accountable to their cleanliness standards</a:t>
            </a:r>
            <a:endParaRPr sz="1600">
              <a:solidFill>
                <a:schemeClr val="dk1"/>
              </a:solidFill>
              <a:latin typeface="Quattrocento Sans"/>
              <a:ea typeface="Quattrocento Sans"/>
              <a:cs typeface="Quattrocento Sans"/>
              <a:sym typeface="Quattrocento Sans"/>
            </a:endParaRPr>
          </a:p>
          <a:p>
            <a:pPr indent="0" lvl="0" marL="0" rtl="0" algn="just">
              <a:lnSpc>
                <a:spcPct val="100000"/>
              </a:lnSpc>
              <a:spcBef>
                <a:spcPts val="1000"/>
              </a:spcBef>
              <a:spcAft>
                <a:spcPts val="0"/>
              </a:spcAft>
              <a:buNone/>
            </a:pPr>
            <a:r>
              <a:t/>
            </a:r>
            <a:endParaRPr sz="1600">
              <a:solidFill>
                <a:schemeClr val="dk1"/>
              </a:solidFill>
              <a:latin typeface="Quattrocento Sans"/>
              <a:ea typeface="Quattrocento Sans"/>
              <a:cs typeface="Quattrocento Sans"/>
              <a:sym typeface="Quattrocento Sans"/>
            </a:endParaRPr>
          </a:p>
          <a:p>
            <a:pPr indent="0" lvl="0" marL="0" rtl="0" algn="just">
              <a:lnSpc>
                <a:spcPct val="100000"/>
              </a:lnSpc>
              <a:spcBef>
                <a:spcPts val="1000"/>
              </a:spcBef>
              <a:spcAft>
                <a:spcPts val="0"/>
              </a:spcAft>
              <a:buNone/>
            </a:pPr>
            <a:r>
              <a:rPr b="1" lang="en" sz="1600">
                <a:solidFill>
                  <a:schemeClr val="dk1"/>
                </a:solidFill>
                <a:latin typeface="Quattrocento Sans"/>
                <a:ea typeface="Quattrocento Sans"/>
                <a:cs typeface="Quattrocento Sans"/>
                <a:sym typeface="Quattrocento Sans"/>
              </a:rPr>
              <a:t>Key API features: </a:t>
            </a:r>
            <a:endParaRPr b="1" sz="1600">
              <a:solidFill>
                <a:schemeClr val="dk1"/>
              </a:solidFill>
              <a:latin typeface="Quattrocento Sans"/>
              <a:ea typeface="Quattrocento Sans"/>
              <a:cs typeface="Quattrocento Sans"/>
              <a:sym typeface="Quattrocento Sans"/>
            </a:endParaRPr>
          </a:p>
          <a:p>
            <a:pPr indent="-330200" lvl="0" marL="457200" rtl="0" algn="just">
              <a:lnSpc>
                <a:spcPct val="100000"/>
              </a:lnSpc>
              <a:spcBef>
                <a:spcPts val="0"/>
              </a:spcBef>
              <a:spcAft>
                <a:spcPts val="0"/>
              </a:spcAft>
              <a:buClr>
                <a:schemeClr val="dk1"/>
              </a:buClr>
              <a:buSzPts val="1600"/>
              <a:buFont typeface="Quattrocento Sans"/>
              <a:buChar char="-"/>
            </a:pPr>
            <a:r>
              <a:rPr lang="en" sz="1600">
                <a:solidFill>
                  <a:schemeClr val="dk1"/>
                </a:solidFill>
                <a:latin typeface="Quattrocento Sans"/>
                <a:ea typeface="Quattrocento Sans"/>
                <a:cs typeface="Quattrocento Sans"/>
                <a:sym typeface="Quattrocento Sans"/>
              </a:rPr>
              <a:t>Search functions for restaurant name, zip code, and borough</a:t>
            </a:r>
            <a:endParaRPr sz="1600">
              <a:solidFill>
                <a:schemeClr val="dk1"/>
              </a:solidFill>
              <a:latin typeface="Quattrocento Sans"/>
              <a:ea typeface="Quattrocento Sans"/>
              <a:cs typeface="Quattrocento Sans"/>
              <a:sym typeface="Quattrocento Sans"/>
            </a:endParaRPr>
          </a:p>
          <a:p>
            <a:pPr indent="-330200" lvl="0" marL="457200" rtl="0" algn="just">
              <a:lnSpc>
                <a:spcPct val="100000"/>
              </a:lnSpc>
              <a:spcBef>
                <a:spcPts val="0"/>
              </a:spcBef>
              <a:spcAft>
                <a:spcPts val="0"/>
              </a:spcAft>
              <a:buClr>
                <a:schemeClr val="dk1"/>
              </a:buClr>
              <a:buSzPts val="1600"/>
              <a:buFont typeface="Quattrocento Sans"/>
              <a:buChar char="-"/>
            </a:pPr>
            <a:r>
              <a:rPr lang="en" sz="1600">
                <a:solidFill>
                  <a:schemeClr val="dk1"/>
                </a:solidFill>
                <a:latin typeface="Quattrocento Sans"/>
                <a:ea typeface="Quattrocento Sans"/>
                <a:cs typeface="Quattrocento Sans"/>
                <a:sym typeface="Quattrocento Sans"/>
              </a:rPr>
              <a:t>Interactive map that shows the consumer’s neighborhood</a:t>
            </a:r>
            <a:endParaRPr sz="1600">
              <a:solidFill>
                <a:schemeClr val="dk1"/>
              </a:solidFill>
              <a:latin typeface="Quattrocento Sans"/>
              <a:ea typeface="Quattrocento Sans"/>
              <a:cs typeface="Quattrocento Sans"/>
              <a:sym typeface="Quattrocento Sans"/>
            </a:endParaRPr>
          </a:p>
          <a:p>
            <a:pPr indent="-330200" lvl="0" marL="457200" rtl="0" algn="just">
              <a:lnSpc>
                <a:spcPct val="100000"/>
              </a:lnSpc>
              <a:spcBef>
                <a:spcPts val="0"/>
              </a:spcBef>
              <a:spcAft>
                <a:spcPts val="0"/>
              </a:spcAft>
              <a:buClr>
                <a:schemeClr val="dk1"/>
              </a:buClr>
              <a:buSzPts val="1600"/>
              <a:buFont typeface="Quattrocento Sans"/>
              <a:buChar char="-"/>
            </a:pPr>
            <a:r>
              <a:rPr lang="en" sz="1600">
                <a:solidFill>
                  <a:schemeClr val="dk1"/>
                </a:solidFill>
                <a:latin typeface="Quattrocento Sans"/>
                <a:ea typeface="Quattrocento Sans"/>
                <a:cs typeface="Quattrocento Sans"/>
                <a:sym typeface="Quattrocento Sans"/>
              </a:rPr>
              <a:t>Alerts for violations</a:t>
            </a:r>
            <a:endParaRPr sz="1600">
              <a:solidFill>
                <a:schemeClr val="dk1"/>
              </a:solidFill>
              <a:latin typeface="Quattrocento Sans"/>
              <a:ea typeface="Quattrocento Sans"/>
              <a:cs typeface="Quattrocento Sans"/>
              <a:sym typeface="Quattrocento Sans"/>
            </a:endParaRPr>
          </a:p>
          <a:p>
            <a:pPr indent="0" lvl="0" marL="0" rtl="0" algn="just">
              <a:lnSpc>
                <a:spcPct val="100000"/>
              </a:lnSpc>
              <a:spcBef>
                <a:spcPts val="0"/>
              </a:spcBef>
              <a:spcAft>
                <a:spcPts val="1000"/>
              </a:spcAft>
              <a:buNone/>
            </a:pPr>
            <a:r>
              <a:t/>
            </a:r>
            <a:endParaRPr i="1" sz="16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6"/>
          <p:cNvPicPr preferRelativeResize="0"/>
          <p:nvPr/>
        </p:nvPicPr>
        <p:blipFill rotWithShape="1">
          <a:blip r:embed="rId3">
            <a:alphaModFix amt="43000"/>
          </a:blip>
          <a:srcRect b="24998" l="0" r="0" t="0"/>
          <a:stretch/>
        </p:blipFill>
        <p:spPr>
          <a:xfrm>
            <a:off x="0" y="0"/>
            <a:ext cx="9144000" cy="5143500"/>
          </a:xfrm>
          <a:prstGeom prst="rect">
            <a:avLst/>
          </a:prstGeom>
          <a:noFill/>
          <a:ln>
            <a:noFill/>
          </a:ln>
        </p:spPr>
      </p:pic>
      <p:sp>
        <p:nvSpPr>
          <p:cNvPr id="89" name="Google Shape;89;p16"/>
          <p:cNvSpPr/>
          <p:nvPr/>
        </p:nvSpPr>
        <p:spPr>
          <a:xfrm>
            <a:off x="311700" y="321300"/>
            <a:ext cx="8520600" cy="461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txBox="1"/>
          <p:nvPr>
            <p:ph idx="1" type="body"/>
          </p:nvPr>
        </p:nvSpPr>
        <p:spPr>
          <a:xfrm>
            <a:off x="406925" y="1256975"/>
            <a:ext cx="8425500" cy="3853200"/>
          </a:xfrm>
          <a:prstGeom prst="rect">
            <a:avLst/>
          </a:prstGeom>
          <a:noFill/>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300">
                <a:solidFill>
                  <a:schemeClr val="dk1"/>
                </a:solidFill>
                <a:latin typeface="Quattrocento Sans"/>
                <a:ea typeface="Quattrocento Sans"/>
                <a:cs typeface="Quattrocento Sans"/>
                <a:sym typeface="Quattrocento Sans"/>
              </a:rPr>
              <a:t>We will be using data provided from </a:t>
            </a:r>
            <a:r>
              <a:rPr b="1" lang="en" sz="1300">
                <a:solidFill>
                  <a:schemeClr val="dk1"/>
                </a:solidFill>
                <a:latin typeface="Quattrocento Sans"/>
                <a:ea typeface="Quattrocento Sans"/>
                <a:cs typeface="Quattrocento Sans"/>
                <a:sym typeface="Quattrocento Sans"/>
              </a:rPr>
              <a:t>NYC </a:t>
            </a:r>
            <a:r>
              <a:rPr b="1" lang="en" sz="1300">
                <a:solidFill>
                  <a:schemeClr val="dk1"/>
                </a:solidFill>
                <a:latin typeface="Quattrocento Sans"/>
                <a:ea typeface="Quattrocento Sans"/>
                <a:cs typeface="Quattrocento Sans"/>
                <a:sym typeface="Quattrocento Sans"/>
              </a:rPr>
              <a:t>OpenData</a:t>
            </a:r>
            <a:r>
              <a:rPr lang="en" sz="1300">
                <a:solidFill>
                  <a:schemeClr val="dk1"/>
                </a:solidFill>
                <a:latin typeface="Quattrocento Sans"/>
                <a:ea typeface="Quattrocento Sans"/>
                <a:cs typeface="Quattrocento Sans"/>
                <a:sym typeface="Quattrocento Sans"/>
              </a:rPr>
              <a:t> (</a:t>
            </a:r>
            <a:r>
              <a:rPr lang="en" sz="1300" u="sng">
                <a:solidFill>
                  <a:schemeClr val="dk1"/>
                </a:solidFill>
                <a:latin typeface="Quattrocento Sans"/>
                <a:ea typeface="Quattrocento Sans"/>
                <a:cs typeface="Quattrocento Sans"/>
                <a:sym typeface="Quattrocento Sans"/>
                <a:hlinkClick r:id="rId4">
                  <a:extLst>
                    <a:ext uri="{A12FA001-AC4F-418D-AE19-62706E023703}">
                      <ahyp:hlinkClr val="tx"/>
                    </a:ext>
                  </a:extLst>
                </a:hlinkClick>
              </a:rPr>
              <a:t>DOHMH New York City Restaurant Inspection Results</a:t>
            </a:r>
            <a:r>
              <a:rPr lang="en" sz="1300">
                <a:solidFill>
                  <a:schemeClr val="dk1"/>
                </a:solidFill>
                <a:latin typeface="Quattrocento Sans"/>
                <a:ea typeface="Quattrocento Sans"/>
                <a:cs typeface="Quattrocento Sans"/>
                <a:sym typeface="Quattrocento Sans"/>
              </a:rPr>
              <a:t>)</a:t>
            </a:r>
            <a:endParaRPr sz="1300">
              <a:solidFill>
                <a:schemeClr val="dk1"/>
              </a:solidFill>
              <a:latin typeface="Quattrocento Sans"/>
              <a:ea typeface="Quattrocento Sans"/>
              <a:cs typeface="Quattrocento Sans"/>
              <a:sym typeface="Quattrocento Sans"/>
            </a:endParaRPr>
          </a:p>
          <a:p>
            <a:pPr indent="0" lvl="0" marL="0" rtl="0" algn="just">
              <a:lnSpc>
                <a:spcPct val="100000"/>
              </a:lnSpc>
              <a:spcBef>
                <a:spcPts val="1000"/>
              </a:spcBef>
              <a:spcAft>
                <a:spcPts val="0"/>
              </a:spcAft>
              <a:buNone/>
            </a:pPr>
            <a:r>
              <a:rPr b="1" lang="en" sz="1300">
                <a:solidFill>
                  <a:schemeClr val="dk1"/>
                </a:solidFill>
                <a:latin typeface="Quattrocento Sans"/>
                <a:ea typeface="Quattrocento Sans"/>
                <a:cs typeface="Quattrocento Sans"/>
                <a:sym typeface="Quattrocento Sans"/>
              </a:rPr>
              <a:t>Key variables of this dataset to be used in our project are:</a:t>
            </a:r>
            <a:endParaRPr b="1" sz="1300">
              <a:solidFill>
                <a:schemeClr val="dk1"/>
              </a:solidFill>
              <a:latin typeface="Quattrocento Sans"/>
              <a:ea typeface="Quattrocento Sans"/>
              <a:cs typeface="Quattrocento Sans"/>
              <a:sym typeface="Quattrocento Sans"/>
            </a:endParaRPr>
          </a:p>
          <a:p>
            <a:pPr indent="-311150" lvl="0" marL="457200" rtl="0" algn="just">
              <a:lnSpc>
                <a:spcPct val="100000"/>
              </a:lnSpc>
              <a:spcBef>
                <a:spcPts val="1000"/>
              </a:spcBef>
              <a:spcAft>
                <a:spcPts val="0"/>
              </a:spcAft>
              <a:buClr>
                <a:schemeClr val="dk1"/>
              </a:buClr>
              <a:buSzPts val="1300"/>
              <a:buFont typeface="Quattrocento Sans"/>
              <a:buChar char="-"/>
            </a:pPr>
            <a:r>
              <a:rPr lang="en" sz="1300">
                <a:solidFill>
                  <a:schemeClr val="dk1"/>
                </a:solidFill>
                <a:latin typeface="Quattrocento Sans"/>
                <a:ea typeface="Quattrocento Sans"/>
                <a:cs typeface="Quattrocento Sans"/>
                <a:sym typeface="Quattrocento Sans"/>
              </a:rPr>
              <a:t>Name of establishment</a:t>
            </a:r>
            <a:endParaRPr sz="1300">
              <a:solidFill>
                <a:schemeClr val="dk1"/>
              </a:solidFill>
              <a:latin typeface="Quattrocento Sans"/>
              <a:ea typeface="Quattrocento Sans"/>
              <a:cs typeface="Quattrocento Sans"/>
              <a:sym typeface="Quattrocento Sans"/>
            </a:endParaRPr>
          </a:p>
          <a:p>
            <a:pPr indent="-311150" lvl="0" marL="457200" rtl="0" algn="just">
              <a:lnSpc>
                <a:spcPct val="100000"/>
              </a:lnSpc>
              <a:spcBef>
                <a:spcPts val="0"/>
              </a:spcBef>
              <a:spcAft>
                <a:spcPts val="0"/>
              </a:spcAft>
              <a:buClr>
                <a:schemeClr val="dk1"/>
              </a:buClr>
              <a:buSzPts val="1300"/>
              <a:buFont typeface="Quattrocento Sans"/>
              <a:buChar char="-"/>
            </a:pPr>
            <a:r>
              <a:rPr lang="en" sz="1300">
                <a:solidFill>
                  <a:schemeClr val="dk1"/>
                </a:solidFill>
                <a:latin typeface="Quattrocento Sans"/>
                <a:ea typeface="Quattrocento Sans"/>
                <a:cs typeface="Quattrocento Sans"/>
                <a:sym typeface="Quattrocento Sans"/>
              </a:rPr>
              <a:t>Cuisine type</a:t>
            </a:r>
            <a:endParaRPr sz="1300">
              <a:solidFill>
                <a:schemeClr val="dk1"/>
              </a:solidFill>
              <a:latin typeface="Quattrocento Sans"/>
              <a:ea typeface="Quattrocento Sans"/>
              <a:cs typeface="Quattrocento Sans"/>
              <a:sym typeface="Quattrocento Sans"/>
            </a:endParaRPr>
          </a:p>
          <a:p>
            <a:pPr indent="-311150" lvl="0" marL="457200" rtl="0" algn="just">
              <a:lnSpc>
                <a:spcPct val="100000"/>
              </a:lnSpc>
              <a:spcBef>
                <a:spcPts val="0"/>
              </a:spcBef>
              <a:spcAft>
                <a:spcPts val="0"/>
              </a:spcAft>
              <a:buClr>
                <a:schemeClr val="dk1"/>
              </a:buClr>
              <a:buSzPts val="1300"/>
              <a:buFont typeface="Quattrocento Sans"/>
              <a:buChar char="-"/>
            </a:pPr>
            <a:r>
              <a:rPr lang="en" sz="1300">
                <a:solidFill>
                  <a:schemeClr val="dk1"/>
                </a:solidFill>
                <a:latin typeface="Quattrocento Sans"/>
                <a:ea typeface="Quattrocento Sans"/>
                <a:cs typeface="Quattrocento Sans"/>
                <a:sym typeface="Quattrocento Sans"/>
              </a:rPr>
              <a:t>Location-based attributes: </a:t>
            </a:r>
            <a:r>
              <a:rPr lang="en" sz="1300">
                <a:solidFill>
                  <a:schemeClr val="dk1"/>
                </a:solidFill>
                <a:latin typeface="Quattrocento Sans"/>
                <a:ea typeface="Quattrocento Sans"/>
                <a:cs typeface="Quattrocento Sans"/>
                <a:sym typeface="Quattrocento Sans"/>
              </a:rPr>
              <a:t>Borough, longitude, latitude, city council district</a:t>
            </a:r>
            <a:endParaRPr sz="1300">
              <a:solidFill>
                <a:schemeClr val="dk1"/>
              </a:solidFill>
              <a:latin typeface="Quattrocento Sans"/>
              <a:ea typeface="Quattrocento Sans"/>
              <a:cs typeface="Quattrocento Sans"/>
              <a:sym typeface="Quattrocento Sans"/>
            </a:endParaRPr>
          </a:p>
          <a:p>
            <a:pPr indent="-311150" lvl="0" marL="457200" rtl="0" algn="just">
              <a:lnSpc>
                <a:spcPct val="100000"/>
              </a:lnSpc>
              <a:spcBef>
                <a:spcPts val="0"/>
              </a:spcBef>
              <a:spcAft>
                <a:spcPts val="0"/>
              </a:spcAft>
              <a:buClr>
                <a:schemeClr val="dk1"/>
              </a:buClr>
              <a:buSzPts val="1300"/>
              <a:buFont typeface="Quattrocento Sans"/>
              <a:buChar char="-"/>
            </a:pPr>
            <a:r>
              <a:rPr lang="en" sz="1300">
                <a:solidFill>
                  <a:schemeClr val="dk1"/>
                </a:solidFill>
                <a:latin typeface="Quattrocento Sans"/>
                <a:ea typeface="Quattrocento Sans"/>
                <a:cs typeface="Quattrocento Sans"/>
                <a:sym typeface="Quattrocento Sans"/>
              </a:rPr>
              <a:t>Inspection grade and score</a:t>
            </a:r>
            <a:endParaRPr sz="1300">
              <a:solidFill>
                <a:schemeClr val="dk1"/>
              </a:solidFill>
              <a:latin typeface="Quattrocento Sans"/>
              <a:ea typeface="Quattrocento Sans"/>
              <a:cs typeface="Quattrocento Sans"/>
              <a:sym typeface="Quattrocento Sans"/>
            </a:endParaRPr>
          </a:p>
          <a:p>
            <a:pPr indent="-311150" lvl="0" marL="457200" rtl="0" algn="just">
              <a:lnSpc>
                <a:spcPct val="100000"/>
              </a:lnSpc>
              <a:spcBef>
                <a:spcPts val="0"/>
              </a:spcBef>
              <a:spcAft>
                <a:spcPts val="0"/>
              </a:spcAft>
              <a:buClr>
                <a:schemeClr val="dk1"/>
              </a:buClr>
              <a:buSzPts val="1300"/>
              <a:buFont typeface="Quattrocento Sans"/>
              <a:buChar char="-"/>
            </a:pPr>
            <a:r>
              <a:rPr lang="en" sz="1300">
                <a:solidFill>
                  <a:schemeClr val="dk1"/>
                </a:solidFill>
                <a:latin typeface="Quattrocento Sans"/>
                <a:ea typeface="Quattrocento Sans"/>
                <a:cs typeface="Quattrocento Sans"/>
                <a:sym typeface="Quattrocento Sans"/>
              </a:rPr>
              <a:t>Violation codes and their respective descriptions</a:t>
            </a:r>
            <a:endParaRPr sz="1300">
              <a:solidFill>
                <a:schemeClr val="dk1"/>
              </a:solidFill>
              <a:latin typeface="Quattrocento Sans"/>
              <a:ea typeface="Quattrocento Sans"/>
              <a:cs typeface="Quattrocento Sans"/>
              <a:sym typeface="Quattrocento Sans"/>
            </a:endParaRPr>
          </a:p>
          <a:p>
            <a:pPr indent="0" lvl="0" marL="457200" rtl="0" algn="just">
              <a:lnSpc>
                <a:spcPct val="100000"/>
              </a:lnSpc>
              <a:spcBef>
                <a:spcPts val="0"/>
              </a:spcBef>
              <a:spcAft>
                <a:spcPts val="0"/>
              </a:spcAft>
              <a:buNone/>
            </a:pPr>
            <a:r>
              <a:t/>
            </a:r>
            <a:endParaRPr sz="1300">
              <a:solidFill>
                <a:schemeClr val="dk1"/>
              </a:solidFill>
              <a:latin typeface="Quattrocento Sans"/>
              <a:ea typeface="Quattrocento Sans"/>
              <a:cs typeface="Quattrocento Sans"/>
              <a:sym typeface="Quattrocento Sans"/>
            </a:endParaRPr>
          </a:p>
          <a:p>
            <a:pPr indent="0" lvl="0" marL="0" rtl="0" algn="just">
              <a:lnSpc>
                <a:spcPct val="100000"/>
              </a:lnSpc>
              <a:spcBef>
                <a:spcPts val="0"/>
              </a:spcBef>
              <a:spcAft>
                <a:spcPts val="0"/>
              </a:spcAft>
              <a:buNone/>
            </a:pPr>
            <a:r>
              <a:rPr b="1" lang="en" sz="1300">
                <a:solidFill>
                  <a:schemeClr val="dk1"/>
                </a:solidFill>
                <a:latin typeface="Quattrocento Sans"/>
                <a:ea typeface="Quattrocento Sans"/>
                <a:cs typeface="Quattrocento Sans"/>
                <a:sym typeface="Quattrocento Sans"/>
              </a:rPr>
              <a:t>Updates:</a:t>
            </a:r>
            <a:r>
              <a:rPr lang="en" sz="1300">
                <a:solidFill>
                  <a:schemeClr val="dk1"/>
                </a:solidFill>
                <a:latin typeface="Quattrocento Sans"/>
                <a:ea typeface="Quattrocento Sans"/>
                <a:cs typeface="Quattrocento Sans"/>
                <a:sym typeface="Quattrocento Sans"/>
              </a:rPr>
              <a:t> Daily (with inspections reported on weekdays)</a:t>
            </a:r>
            <a:endParaRPr sz="1300">
              <a:solidFill>
                <a:schemeClr val="dk1"/>
              </a:solidFill>
              <a:latin typeface="Quattrocento Sans"/>
              <a:ea typeface="Quattrocento Sans"/>
              <a:cs typeface="Quattrocento Sans"/>
              <a:sym typeface="Quattrocento Sans"/>
            </a:endParaRPr>
          </a:p>
          <a:p>
            <a:pPr indent="0" lvl="0" marL="0" rtl="0" algn="just">
              <a:lnSpc>
                <a:spcPct val="100000"/>
              </a:lnSpc>
              <a:spcBef>
                <a:spcPts val="1000"/>
              </a:spcBef>
              <a:spcAft>
                <a:spcPts val="0"/>
              </a:spcAft>
              <a:buNone/>
            </a:pPr>
            <a:r>
              <a:rPr b="1" lang="en" sz="1300">
                <a:solidFill>
                  <a:schemeClr val="dk1"/>
                </a:solidFill>
                <a:latin typeface="Quattrocento Sans"/>
                <a:ea typeface="Quattrocento Sans"/>
                <a:cs typeface="Quattrocento Sans"/>
                <a:sym typeface="Quattrocento Sans"/>
              </a:rPr>
              <a:t>Size:</a:t>
            </a:r>
            <a:r>
              <a:rPr lang="en" sz="1300">
                <a:solidFill>
                  <a:schemeClr val="dk1"/>
                </a:solidFill>
                <a:latin typeface="Quattrocento Sans"/>
                <a:ea typeface="Quattrocento Sans"/>
                <a:cs typeface="Quattrocento Sans"/>
                <a:sym typeface="Quattrocento Sans"/>
              </a:rPr>
              <a:t> 90.5 MB*</a:t>
            </a:r>
            <a:endParaRPr sz="1300">
              <a:solidFill>
                <a:schemeClr val="dk1"/>
              </a:solidFill>
              <a:latin typeface="Quattrocento Sans"/>
              <a:ea typeface="Quattrocento Sans"/>
              <a:cs typeface="Quattrocento Sans"/>
              <a:sym typeface="Quattrocento Sans"/>
            </a:endParaRPr>
          </a:p>
          <a:p>
            <a:pPr indent="0" lvl="0" marL="0" rtl="0" algn="just">
              <a:lnSpc>
                <a:spcPct val="100000"/>
              </a:lnSpc>
              <a:spcBef>
                <a:spcPts val="1000"/>
              </a:spcBef>
              <a:spcAft>
                <a:spcPts val="0"/>
              </a:spcAft>
              <a:buNone/>
            </a:pPr>
            <a:r>
              <a:rPr b="1" lang="en" sz="1300">
                <a:solidFill>
                  <a:schemeClr val="dk1"/>
                </a:solidFill>
                <a:latin typeface="Quattrocento Sans"/>
                <a:ea typeface="Quattrocento Sans"/>
                <a:cs typeface="Quattrocento Sans"/>
                <a:sym typeface="Quattrocento Sans"/>
              </a:rPr>
              <a:t>Data Type:</a:t>
            </a:r>
            <a:r>
              <a:rPr lang="en" sz="1300">
                <a:solidFill>
                  <a:schemeClr val="dk1"/>
                </a:solidFill>
                <a:latin typeface="Quattrocento Sans"/>
                <a:ea typeface="Quattrocento Sans"/>
                <a:cs typeface="Quattrocento Sans"/>
                <a:sym typeface="Quattrocento Sans"/>
              </a:rPr>
              <a:t> .json</a:t>
            </a:r>
            <a:r>
              <a:rPr lang="en" sz="1100">
                <a:solidFill>
                  <a:schemeClr val="dk1"/>
                </a:solidFill>
                <a:latin typeface="Quattrocento Sans"/>
                <a:ea typeface="Quattrocento Sans"/>
                <a:cs typeface="Quattrocento Sans"/>
                <a:sym typeface="Quattrocento Sans"/>
              </a:rPr>
              <a:t>						  </a:t>
            </a:r>
            <a:endParaRPr sz="1100">
              <a:solidFill>
                <a:schemeClr val="dk1"/>
              </a:solidFill>
              <a:latin typeface="Quattrocento Sans"/>
              <a:ea typeface="Quattrocento Sans"/>
              <a:cs typeface="Quattrocento Sans"/>
              <a:sym typeface="Quattrocento Sans"/>
            </a:endParaRPr>
          </a:p>
          <a:p>
            <a:pPr indent="0" lvl="0" marL="0" rtl="0" algn="just">
              <a:lnSpc>
                <a:spcPct val="100000"/>
              </a:lnSpc>
              <a:spcBef>
                <a:spcPts val="0"/>
              </a:spcBef>
              <a:spcAft>
                <a:spcPts val="0"/>
              </a:spcAft>
              <a:buNone/>
            </a:pPr>
            <a:r>
              <a:t/>
            </a:r>
            <a:endParaRPr sz="1100">
              <a:solidFill>
                <a:schemeClr val="dk1"/>
              </a:solidFill>
              <a:latin typeface="Quattrocento Sans"/>
              <a:ea typeface="Quattrocento Sans"/>
              <a:cs typeface="Quattrocento Sans"/>
              <a:sym typeface="Quattrocento Sans"/>
            </a:endParaRPr>
          </a:p>
          <a:p>
            <a:pPr indent="0" lvl="0" marL="0" rtl="0" algn="just">
              <a:lnSpc>
                <a:spcPct val="100000"/>
              </a:lnSpc>
              <a:spcBef>
                <a:spcPts val="0"/>
              </a:spcBef>
              <a:spcAft>
                <a:spcPts val="0"/>
              </a:spcAft>
              <a:buNone/>
            </a:pPr>
            <a:r>
              <a:rPr b="1" lang="en" sz="1300">
                <a:solidFill>
                  <a:schemeClr val="dk1"/>
                </a:solidFill>
                <a:latin typeface="Quattrocento Sans"/>
                <a:ea typeface="Quattrocento Sans"/>
                <a:cs typeface="Quattrocento Sans"/>
                <a:sym typeface="Quattrocento Sans"/>
              </a:rPr>
              <a:t>Data Quality:</a:t>
            </a:r>
            <a:endParaRPr b="1" sz="1300">
              <a:solidFill>
                <a:schemeClr val="dk1"/>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None/>
            </a:pPr>
            <a:r>
              <a:rPr lang="en" sz="1300">
                <a:solidFill>
                  <a:schemeClr val="dk1"/>
                </a:solidFill>
                <a:latin typeface="Quattrocento Sans"/>
                <a:ea typeface="Quattrocento Sans"/>
                <a:cs typeface="Quattrocento Sans"/>
                <a:sym typeface="Quattrocento Sans"/>
              </a:rPr>
              <a:t>The overall data quality is high. However, NYC open data aggregate from various sources. There are some missing data (such as restaurant names) and unstructured data, so we cleaned data before storing in database</a:t>
            </a:r>
            <a:endParaRPr b="1" sz="1300">
              <a:solidFill>
                <a:schemeClr val="dk1"/>
              </a:solidFill>
              <a:latin typeface="Quattrocento Sans"/>
              <a:ea typeface="Quattrocento Sans"/>
              <a:cs typeface="Quattrocento Sans"/>
              <a:sym typeface="Quattrocento Sans"/>
            </a:endParaRPr>
          </a:p>
          <a:p>
            <a:pPr indent="457200" lvl="0" marL="1371600" rtl="0" algn="just">
              <a:lnSpc>
                <a:spcPct val="100000"/>
              </a:lnSpc>
              <a:spcBef>
                <a:spcPts val="0"/>
              </a:spcBef>
              <a:spcAft>
                <a:spcPts val="0"/>
              </a:spcAft>
              <a:buClr>
                <a:schemeClr val="dk1"/>
              </a:buClr>
              <a:buSzPts val="1100"/>
              <a:buFont typeface="Arial"/>
              <a:buNone/>
            </a:pPr>
            <a:r>
              <a:t/>
            </a:r>
            <a:endParaRPr sz="1300">
              <a:solidFill>
                <a:schemeClr val="dk1"/>
              </a:solidFill>
              <a:latin typeface="Quattrocento Sans"/>
              <a:ea typeface="Quattrocento Sans"/>
              <a:cs typeface="Quattrocento Sans"/>
              <a:sym typeface="Quattrocento Sans"/>
            </a:endParaRPr>
          </a:p>
        </p:txBody>
      </p:sp>
      <p:pic>
        <p:nvPicPr>
          <p:cNvPr id="91" name="Google Shape;91;p16"/>
          <p:cNvPicPr preferRelativeResize="0"/>
          <p:nvPr/>
        </p:nvPicPr>
        <p:blipFill rotWithShape="1">
          <a:blip r:embed="rId5">
            <a:alphaModFix/>
          </a:blip>
          <a:srcRect b="30382" l="5280" r="7876" t="33038"/>
          <a:stretch/>
        </p:blipFill>
        <p:spPr>
          <a:xfrm>
            <a:off x="3440025" y="894000"/>
            <a:ext cx="2263950" cy="362975"/>
          </a:xfrm>
          <a:prstGeom prst="rect">
            <a:avLst/>
          </a:prstGeom>
          <a:noFill/>
          <a:ln>
            <a:noFill/>
          </a:ln>
        </p:spPr>
      </p:pic>
      <p:sp>
        <p:nvSpPr>
          <p:cNvPr id="92" name="Google Shape;92;p16"/>
          <p:cNvSpPr/>
          <p:nvPr/>
        </p:nvSpPr>
        <p:spPr>
          <a:xfrm>
            <a:off x="5259775" y="2904125"/>
            <a:ext cx="3312900" cy="10743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16"/>
          <p:cNvPicPr preferRelativeResize="0"/>
          <p:nvPr/>
        </p:nvPicPr>
        <p:blipFill>
          <a:blip r:embed="rId6">
            <a:alphaModFix/>
          </a:blip>
          <a:stretch>
            <a:fillRect/>
          </a:stretch>
        </p:blipFill>
        <p:spPr>
          <a:xfrm>
            <a:off x="5341000" y="3254787"/>
            <a:ext cx="362975" cy="362975"/>
          </a:xfrm>
          <a:prstGeom prst="rect">
            <a:avLst/>
          </a:prstGeom>
          <a:noFill/>
          <a:ln>
            <a:noFill/>
          </a:ln>
        </p:spPr>
      </p:pic>
      <p:sp>
        <p:nvSpPr>
          <p:cNvPr id="94" name="Google Shape;94;p16"/>
          <p:cNvSpPr txBox="1"/>
          <p:nvPr>
            <p:ph type="title"/>
          </p:nvPr>
        </p:nvSpPr>
        <p:spPr>
          <a:xfrm>
            <a:off x="311700" y="321300"/>
            <a:ext cx="8520600" cy="572700"/>
          </a:xfrm>
          <a:prstGeom prst="rect">
            <a:avLst/>
          </a:prstGeom>
          <a:no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Source Specification and Procurement Details</a:t>
            </a:r>
            <a:endParaRPr/>
          </a:p>
        </p:txBody>
      </p:sp>
      <p:sp>
        <p:nvSpPr>
          <p:cNvPr id="95" name="Google Shape;95;p16"/>
          <p:cNvSpPr txBox="1"/>
          <p:nvPr/>
        </p:nvSpPr>
        <p:spPr>
          <a:xfrm>
            <a:off x="5703975" y="2958000"/>
            <a:ext cx="2824800" cy="954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 sz="1000">
                <a:solidFill>
                  <a:schemeClr val="dk1"/>
                </a:solidFill>
                <a:latin typeface="Quattrocento Sans"/>
                <a:ea typeface="Quattrocento Sans"/>
                <a:cs typeface="Quattrocento Sans"/>
                <a:sym typeface="Quattrocento Sans"/>
              </a:rPr>
              <a:t>(</a:t>
            </a:r>
            <a:r>
              <a:rPr lang="en" sz="1000">
                <a:solidFill>
                  <a:schemeClr val="dk1"/>
                </a:solidFill>
                <a:latin typeface="Quattrocento Sans"/>
                <a:ea typeface="Quattrocento Sans"/>
                <a:cs typeface="Quattrocento Sans"/>
                <a:sym typeface="Quattrocento Sans"/>
              </a:rPr>
              <a:t>*)Data can be connected live and access this data via Socrata OpenData API </a:t>
            </a:r>
            <a:endParaRPr sz="1000">
              <a:solidFill>
                <a:schemeClr val="dk1"/>
              </a:solidFill>
              <a:latin typeface="Quattrocento Sans"/>
              <a:ea typeface="Quattrocento Sans"/>
              <a:cs typeface="Quattrocento Sans"/>
              <a:sym typeface="Quattrocento Sans"/>
            </a:endParaRPr>
          </a:p>
          <a:p>
            <a:pPr indent="0" lvl="0" marL="0" rtl="0" algn="just">
              <a:spcBef>
                <a:spcPts val="0"/>
              </a:spcBef>
              <a:spcAft>
                <a:spcPts val="0"/>
              </a:spcAft>
              <a:buNone/>
            </a:pPr>
            <a:r>
              <a:t/>
            </a:r>
            <a:endParaRPr sz="1000">
              <a:solidFill>
                <a:schemeClr val="dk1"/>
              </a:solidFill>
              <a:latin typeface="Quattrocento Sans"/>
              <a:ea typeface="Quattrocento Sans"/>
              <a:cs typeface="Quattrocento Sans"/>
              <a:sym typeface="Quattrocento Sans"/>
            </a:endParaRPr>
          </a:p>
          <a:p>
            <a:pPr indent="0" lvl="0" marL="0" rtl="0" algn="just">
              <a:spcBef>
                <a:spcPts val="0"/>
              </a:spcBef>
              <a:spcAft>
                <a:spcPts val="0"/>
              </a:spcAft>
              <a:buClr>
                <a:schemeClr val="dk1"/>
              </a:buClr>
              <a:buSzPts val="1100"/>
              <a:buFont typeface="Arial"/>
              <a:buNone/>
            </a:pPr>
            <a:r>
              <a:rPr lang="en" sz="1000">
                <a:solidFill>
                  <a:schemeClr val="dk1"/>
                </a:solidFill>
                <a:latin typeface="Quattrocento Sans"/>
                <a:ea typeface="Quattrocento Sans"/>
                <a:cs typeface="Quattrocento Sans"/>
                <a:sym typeface="Quattrocento Sans"/>
              </a:rPr>
              <a:t>URL:</a:t>
            </a:r>
            <a:r>
              <a:rPr lang="en" sz="1000" u="sng">
                <a:solidFill>
                  <a:schemeClr val="dk1"/>
                </a:solidFill>
                <a:latin typeface="Quattrocento Sans"/>
                <a:ea typeface="Quattrocento Sans"/>
                <a:cs typeface="Quattrocento Sans"/>
                <a:sym typeface="Quattrocento Sans"/>
                <a:hlinkClick r:id="rId7">
                  <a:extLst>
                    <a:ext uri="{A12FA001-AC4F-418D-AE19-62706E023703}">
                      <ahyp:hlinkClr val="tx"/>
                    </a:ext>
                  </a:extLst>
                </a:hlinkClick>
              </a:rPr>
              <a:t>https://data.cityofnewyork.us/resource/43nn-pn8j.json</a:t>
            </a:r>
            <a:endParaRPr sz="1000">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mt="43000"/>
          </a:blip>
          <a:srcRect b="24998" l="0" r="0" t="0"/>
          <a:stretch/>
        </p:blipFill>
        <p:spPr>
          <a:xfrm>
            <a:off x="0" y="0"/>
            <a:ext cx="9144000" cy="5143500"/>
          </a:xfrm>
          <a:prstGeom prst="rect">
            <a:avLst/>
          </a:prstGeom>
          <a:noFill/>
          <a:ln>
            <a:noFill/>
          </a:ln>
        </p:spPr>
      </p:pic>
      <p:sp>
        <p:nvSpPr>
          <p:cNvPr id="101" name="Google Shape;101;p17"/>
          <p:cNvSpPr/>
          <p:nvPr/>
        </p:nvSpPr>
        <p:spPr>
          <a:xfrm>
            <a:off x="311700" y="321300"/>
            <a:ext cx="8520600" cy="461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txBox="1"/>
          <p:nvPr>
            <p:ph idx="1" type="body"/>
          </p:nvPr>
        </p:nvSpPr>
        <p:spPr>
          <a:xfrm>
            <a:off x="311700" y="1256975"/>
            <a:ext cx="8520600" cy="3035100"/>
          </a:xfrm>
          <a:prstGeom prst="rect">
            <a:avLst/>
          </a:prstGeom>
          <a:noFill/>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chemeClr val="dk1"/>
              </a:buClr>
              <a:buSzPts val="1600"/>
              <a:buFont typeface="Quattrocento Sans"/>
              <a:buChar char="-"/>
            </a:pPr>
            <a:r>
              <a:rPr b="1" lang="en" sz="1600">
                <a:solidFill>
                  <a:schemeClr val="dk1"/>
                </a:solidFill>
                <a:latin typeface="Quattrocento Sans"/>
                <a:ea typeface="Quattrocento Sans"/>
                <a:cs typeface="Quattrocento Sans"/>
                <a:sym typeface="Quattrocento Sans"/>
              </a:rPr>
              <a:t>Open Data Commons Attribution License (ODC-BY) version 1.0</a:t>
            </a:r>
            <a:r>
              <a:rPr lang="en"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p>
            <a:pPr indent="-330200" lvl="1" marL="914400" rtl="0" algn="just">
              <a:lnSpc>
                <a:spcPct val="100000"/>
              </a:lnSpc>
              <a:spcBef>
                <a:spcPts val="0"/>
              </a:spcBef>
              <a:spcAft>
                <a:spcPts val="0"/>
              </a:spcAft>
              <a:buClr>
                <a:schemeClr val="dk1"/>
              </a:buClr>
              <a:buSzPts val="1600"/>
              <a:buFont typeface="Quattrocento Sans"/>
              <a:buChar char="-"/>
            </a:pPr>
            <a:r>
              <a:rPr lang="en" sz="1600">
                <a:solidFill>
                  <a:schemeClr val="dk1"/>
                </a:solidFill>
                <a:latin typeface="Quattrocento Sans"/>
                <a:ea typeface="Quattrocento Sans"/>
                <a:cs typeface="Quattrocento Sans"/>
                <a:sym typeface="Quattrocento Sans"/>
              </a:rPr>
              <a:t>Allows </a:t>
            </a:r>
            <a:r>
              <a:rPr b="1" lang="en" sz="1600">
                <a:solidFill>
                  <a:schemeClr val="dk1"/>
                </a:solidFill>
                <a:latin typeface="Quattrocento Sans"/>
                <a:ea typeface="Quattrocento Sans"/>
                <a:cs typeface="Quattrocento Sans"/>
                <a:sym typeface="Quattrocento Sans"/>
              </a:rPr>
              <a:t>users to freely share, use, and distribute the data</a:t>
            </a:r>
            <a:r>
              <a:rPr lang="en" sz="1600">
                <a:solidFill>
                  <a:schemeClr val="dk1"/>
                </a:solidFill>
                <a:latin typeface="Quattrocento Sans"/>
                <a:ea typeface="Quattrocento Sans"/>
                <a:cs typeface="Quattrocento Sans"/>
                <a:sym typeface="Quattrocento Sans"/>
              </a:rPr>
              <a:t>, as long as they give </a:t>
            </a:r>
            <a:r>
              <a:rPr b="1" lang="en" sz="1600">
                <a:solidFill>
                  <a:schemeClr val="dk1"/>
                </a:solidFill>
                <a:latin typeface="Quattrocento Sans"/>
                <a:ea typeface="Quattrocento Sans"/>
                <a:cs typeface="Quattrocento Sans"/>
                <a:sym typeface="Quattrocento Sans"/>
              </a:rPr>
              <a:t>appropriate credit to the original source of the data</a:t>
            </a:r>
            <a:r>
              <a:rPr lang="en"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p>
            <a:pPr indent="-330200" lvl="1" marL="914400" rtl="0" algn="just">
              <a:lnSpc>
                <a:spcPct val="100000"/>
              </a:lnSpc>
              <a:spcBef>
                <a:spcPts val="0"/>
              </a:spcBef>
              <a:spcAft>
                <a:spcPts val="0"/>
              </a:spcAft>
              <a:buClr>
                <a:schemeClr val="dk1"/>
              </a:buClr>
              <a:buSzPts val="1600"/>
              <a:buFont typeface="Quattrocento Sans"/>
              <a:buChar char="-"/>
            </a:pPr>
            <a:r>
              <a:rPr lang="en" sz="1600">
                <a:solidFill>
                  <a:schemeClr val="dk1"/>
                </a:solidFill>
                <a:latin typeface="Quattrocento Sans"/>
                <a:ea typeface="Quattrocento Sans"/>
                <a:cs typeface="Quattrocento Sans"/>
                <a:sym typeface="Quattrocento Sans"/>
              </a:rPr>
              <a:t>Requires users to attribute the original source of the data by including a link to the license, and by citing the source of the data in any publications or other works that use the data. </a:t>
            </a:r>
            <a:endParaRPr sz="1600">
              <a:solidFill>
                <a:schemeClr val="dk1"/>
              </a:solidFill>
              <a:latin typeface="Quattrocento Sans"/>
              <a:ea typeface="Quattrocento Sans"/>
              <a:cs typeface="Quattrocento Sans"/>
              <a:sym typeface="Quattrocento Sans"/>
            </a:endParaRPr>
          </a:p>
          <a:p>
            <a:pPr indent="-311150" lvl="2" marL="1371600" rtl="0" algn="just">
              <a:lnSpc>
                <a:spcPct val="100000"/>
              </a:lnSpc>
              <a:spcBef>
                <a:spcPts val="0"/>
              </a:spcBef>
              <a:spcAft>
                <a:spcPts val="0"/>
              </a:spcAft>
              <a:buClr>
                <a:schemeClr val="dk1"/>
              </a:buClr>
              <a:buSzPts val="1300"/>
              <a:buFont typeface="Quattrocento Sans"/>
              <a:buChar char="-"/>
            </a:pPr>
            <a:r>
              <a:rPr lang="en" sz="1300">
                <a:solidFill>
                  <a:schemeClr val="dk1"/>
                </a:solidFill>
                <a:latin typeface="Quattrocento Sans"/>
                <a:ea typeface="Quattrocento Sans"/>
                <a:cs typeface="Quattrocento Sans"/>
                <a:sym typeface="Quattrocento Sans"/>
              </a:rPr>
              <a:t>The license also provides a disclaimer of warranties and liability, and limits the liability of the data provider for any damages arising from the use of the data.</a:t>
            </a:r>
            <a:endParaRPr sz="900">
              <a:solidFill>
                <a:schemeClr val="dk1"/>
              </a:solidFill>
              <a:latin typeface="Quattrocento Sans"/>
              <a:ea typeface="Quattrocento Sans"/>
              <a:cs typeface="Quattrocento Sans"/>
              <a:sym typeface="Quattrocento Sans"/>
            </a:endParaRPr>
          </a:p>
        </p:txBody>
      </p:sp>
      <p:sp>
        <p:nvSpPr>
          <p:cNvPr id="103" name="Google Shape;103;p17"/>
          <p:cNvSpPr txBox="1"/>
          <p:nvPr>
            <p:ph type="title"/>
          </p:nvPr>
        </p:nvSpPr>
        <p:spPr>
          <a:xfrm>
            <a:off x="311700" y="321300"/>
            <a:ext cx="8520600" cy="572700"/>
          </a:xfrm>
          <a:prstGeom prst="rect">
            <a:avLst/>
          </a:prstGeom>
          <a:no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Source Specification and Procurement Details</a:t>
            </a:r>
            <a:endParaRPr/>
          </a:p>
        </p:txBody>
      </p:sp>
      <p:pic>
        <p:nvPicPr>
          <p:cNvPr id="104" name="Google Shape;104;p17"/>
          <p:cNvPicPr preferRelativeResize="0"/>
          <p:nvPr/>
        </p:nvPicPr>
        <p:blipFill rotWithShape="1">
          <a:blip r:embed="rId4">
            <a:alphaModFix/>
          </a:blip>
          <a:srcRect b="30382" l="5280" r="7876" t="33038"/>
          <a:stretch/>
        </p:blipFill>
        <p:spPr>
          <a:xfrm>
            <a:off x="3440025" y="894000"/>
            <a:ext cx="2263950" cy="362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8"/>
          <p:cNvPicPr preferRelativeResize="0"/>
          <p:nvPr/>
        </p:nvPicPr>
        <p:blipFill rotWithShape="1">
          <a:blip r:embed="rId3">
            <a:alphaModFix amt="43000"/>
          </a:blip>
          <a:srcRect b="24998" l="0" r="0" t="0"/>
          <a:stretch/>
        </p:blipFill>
        <p:spPr>
          <a:xfrm>
            <a:off x="0" y="0"/>
            <a:ext cx="9144000" cy="5143500"/>
          </a:xfrm>
          <a:prstGeom prst="rect">
            <a:avLst/>
          </a:prstGeom>
          <a:noFill/>
          <a:ln>
            <a:noFill/>
          </a:ln>
        </p:spPr>
      </p:pic>
      <p:sp>
        <p:nvSpPr>
          <p:cNvPr id="110" name="Google Shape;110;p18"/>
          <p:cNvSpPr/>
          <p:nvPr/>
        </p:nvSpPr>
        <p:spPr>
          <a:xfrm>
            <a:off x="311700" y="321300"/>
            <a:ext cx="8520600" cy="461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txBox="1"/>
          <p:nvPr>
            <p:ph type="title"/>
          </p:nvPr>
        </p:nvSpPr>
        <p:spPr>
          <a:xfrm>
            <a:off x="311700" y="3213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Proposed </a:t>
            </a:r>
            <a:r>
              <a:rPr lang="en"/>
              <a:t>Technology Selection and Rationale</a:t>
            </a:r>
            <a:endParaRPr/>
          </a:p>
        </p:txBody>
      </p:sp>
      <p:sp>
        <p:nvSpPr>
          <p:cNvPr id="112" name="Google Shape;112;p18"/>
          <p:cNvSpPr txBox="1"/>
          <p:nvPr>
            <p:ph idx="1" type="body"/>
          </p:nvPr>
        </p:nvSpPr>
        <p:spPr>
          <a:xfrm>
            <a:off x="311700" y="1801600"/>
            <a:ext cx="8520600" cy="2955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 sz="1300">
                <a:solidFill>
                  <a:schemeClr val="dk1"/>
                </a:solidFill>
                <a:latin typeface="Quattrocento Sans"/>
                <a:ea typeface="Quattrocento Sans"/>
                <a:cs typeface="Quattrocento Sans"/>
                <a:sym typeface="Quattrocento Sans"/>
              </a:rPr>
              <a:t>Flask API - </a:t>
            </a:r>
            <a:r>
              <a:rPr lang="en" sz="1300">
                <a:solidFill>
                  <a:schemeClr val="dk1"/>
                </a:solidFill>
                <a:latin typeface="Quattrocento Sans"/>
                <a:ea typeface="Quattrocento Sans"/>
                <a:cs typeface="Quattrocento Sans"/>
                <a:sym typeface="Quattrocento Sans"/>
              </a:rPr>
              <a:t>Flask API will be used by our team as it is a swift, lightweight and popular micro- framework for web applications. Flask will be used to trigger the data ingestion process in the PostgreSQL database. The API will further be used for rendering the data visualizations  on the basis of the search filters used by the end-users. </a:t>
            </a:r>
            <a:endParaRPr sz="1300">
              <a:solidFill>
                <a:schemeClr val="dk1"/>
              </a:solidFill>
              <a:latin typeface="Quattrocento Sans"/>
              <a:ea typeface="Quattrocento Sans"/>
              <a:cs typeface="Quattrocento Sans"/>
              <a:sym typeface="Quattrocento Sans"/>
            </a:endParaRPr>
          </a:p>
          <a:p>
            <a:pPr indent="0" lvl="0" marL="0" rtl="0" algn="just">
              <a:lnSpc>
                <a:spcPct val="100000"/>
              </a:lnSpc>
              <a:spcBef>
                <a:spcPts val="1000"/>
              </a:spcBef>
              <a:spcAft>
                <a:spcPts val="0"/>
              </a:spcAft>
              <a:buNone/>
            </a:pPr>
            <a:r>
              <a:rPr b="1" lang="en" sz="1300">
                <a:solidFill>
                  <a:schemeClr val="dk1"/>
                </a:solidFill>
                <a:latin typeface="Quattrocento Sans"/>
                <a:ea typeface="Quattrocento Sans"/>
                <a:cs typeface="Quattrocento Sans"/>
                <a:sym typeface="Quattrocento Sans"/>
              </a:rPr>
              <a:t>Apache Spark -</a:t>
            </a:r>
            <a:r>
              <a:rPr lang="en" sz="1300">
                <a:solidFill>
                  <a:schemeClr val="dk1"/>
                </a:solidFill>
                <a:latin typeface="Quattrocento Sans"/>
                <a:ea typeface="Quattrocento Sans"/>
                <a:cs typeface="Quattrocento Sans"/>
                <a:sym typeface="Quattrocento Sans"/>
              </a:rPr>
              <a:t> The ability of Apache Spark in high-speed data querying, analysis, and transformation of large data sets will be crucial for our project. Sparks offers parallel computing that helps in executing code more efficiently, enabling us to save time and money by processing the large-scaled datasets faster. Additionally, Spark helps to make complex data pipelines coherent and easy. Our team will be using the Apache Spark for writing the ETL pipeline for the data ingestion.</a:t>
            </a:r>
            <a:endParaRPr sz="1300">
              <a:solidFill>
                <a:schemeClr val="dk1"/>
              </a:solidFill>
              <a:latin typeface="Quattrocento Sans"/>
              <a:ea typeface="Quattrocento Sans"/>
              <a:cs typeface="Quattrocento Sans"/>
              <a:sym typeface="Quattrocento Sans"/>
            </a:endParaRPr>
          </a:p>
          <a:p>
            <a:pPr indent="0" lvl="0" marL="0" rtl="0" algn="just">
              <a:lnSpc>
                <a:spcPct val="100000"/>
              </a:lnSpc>
              <a:spcBef>
                <a:spcPts val="1000"/>
              </a:spcBef>
              <a:spcAft>
                <a:spcPts val="0"/>
              </a:spcAft>
              <a:buNone/>
            </a:pPr>
            <a:r>
              <a:rPr b="1" lang="en" sz="1300">
                <a:solidFill>
                  <a:schemeClr val="dk1"/>
                </a:solidFill>
                <a:latin typeface="Quattrocento Sans"/>
                <a:ea typeface="Quattrocento Sans"/>
                <a:cs typeface="Quattrocento Sans"/>
                <a:sym typeface="Quattrocento Sans"/>
              </a:rPr>
              <a:t>PostgreSQL</a:t>
            </a:r>
            <a:r>
              <a:rPr lang="en" sz="1300">
                <a:solidFill>
                  <a:schemeClr val="dk1"/>
                </a:solidFill>
                <a:latin typeface="Quattrocento Sans"/>
                <a:ea typeface="Quattrocento Sans"/>
                <a:cs typeface="Quattrocento Sans"/>
                <a:sym typeface="Quattrocento Sans"/>
              </a:rPr>
              <a:t> will allow our team to efficiently store all the raw information for the restaurants and their corresponding violations in a well structured manner by creating and joining various tables. Also, PostgreSQL can be seamlessly used to read and write data in our Spark ETL jobs. Additionally, being an open-source database enables PostgreSQL to reduce our overall project budgeting and costs.</a:t>
            </a:r>
            <a:endParaRPr sz="1300">
              <a:solidFill>
                <a:schemeClr val="dk1"/>
              </a:solidFill>
              <a:latin typeface="Quattrocento Sans"/>
              <a:ea typeface="Quattrocento Sans"/>
              <a:cs typeface="Quattrocento Sans"/>
              <a:sym typeface="Quattrocento Sans"/>
            </a:endParaRPr>
          </a:p>
          <a:p>
            <a:pPr indent="0" lvl="0" marL="0" rtl="0" algn="just">
              <a:lnSpc>
                <a:spcPct val="100000"/>
              </a:lnSpc>
              <a:spcBef>
                <a:spcPts val="1000"/>
              </a:spcBef>
              <a:spcAft>
                <a:spcPts val="0"/>
              </a:spcAft>
              <a:buNone/>
            </a:pPr>
            <a:r>
              <a:t/>
            </a:r>
            <a:endParaRPr sz="1300">
              <a:solidFill>
                <a:schemeClr val="dk1"/>
              </a:solidFill>
              <a:latin typeface="Quattrocento Sans"/>
              <a:ea typeface="Quattrocento Sans"/>
              <a:cs typeface="Quattrocento Sans"/>
              <a:sym typeface="Quattrocento Sans"/>
            </a:endParaRPr>
          </a:p>
          <a:p>
            <a:pPr indent="0" lvl="0" marL="0" rtl="0" algn="just">
              <a:lnSpc>
                <a:spcPct val="100000"/>
              </a:lnSpc>
              <a:spcBef>
                <a:spcPts val="1000"/>
              </a:spcBef>
              <a:spcAft>
                <a:spcPts val="1000"/>
              </a:spcAft>
              <a:buNone/>
            </a:pPr>
            <a:r>
              <a:t/>
            </a:r>
            <a:endParaRPr sz="1300">
              <a:solidFill>
                <a:schemeClr val="dk1"/>
              </a:solidFill>
              <a:latin typeface="Quattrocento Sans"/>
              <a:ea typeface="Quattrocento Sans"/>
              <a:cs typeface="Quattrocento Sans"/>
              <a:sym typeface="Quattrocento Sans"/>
            </a:endParaRPr>
          </a:p>
        </p:txBody>
      </p:sp>
      <p:pic>
        <p:nvPicPr>
          <p:cNvPr id="113" name="Google Shape;113;p18"/>
          <p:cNvPicPr preferRelativeResize="0"/>
          <p:nvPr/>
        </p:nvPicPr>
        <p:blipFill>
          <a:blip r:embed="rId4">
            <a:alphaModFix/>
          </a:blip>
          <a:stretch>
            <a:fillRect/>
          </a:stretch>
        </p:blipFill>
        <p:spPr>
          <a:xfrm>
            <a:off x="4463963" y="983246"/>
            <a:ext cx="1415849" cy="734900"/>
          </a:xfrm>
          <a:prstGeom prst="rect">
            <a:avLst/>
          </a:prstGeom>
          <a:noFill/>
          <a:ln>
            <a:noFill/>
          </a:ln>
        </p:spPr>
      </p:pic>
      <p:pic>
        <p:nvPicPr>
          <p:cNvPr id="114" name="Google Shape;114;p18"/>
          <p:cNvPicPr preferRelativeResize="0"/>
          <p:nvPr/>
        </p:nvPicPr>
        <p:blipFill rotWithShape="1">
          <a:blip r:embed="rId5">
            <a:alphaModFix/>
          </a:blip>
          <a:srcRect b="34209" l="0" r="0" t="35009"/>
          <a:stretch/>
        </p:blipFill>
        <p:spPr>
          <a:xfrm>
            <a:off x="1789675" y="1126400"/>
            <a:ext cx="2475633" cy="476250"/>
          </a:xfrm>
          <a:prstGeom prst="rect">
            <a:avLst/>
          </a:prstGeom>
          <a:noFill/>
          <a:ln>
            <a:noFill/>
          </a:ln>
        </p:spPr>
      </p:pic>
      <p:grpSp>
        <p:nvGrpSpPr>
          <p:cNvPr id="115" name="Google Shape;115;p18"/>
          <p:cNvGrpSpPr/>
          <p:nvPr/>
        </p:nvGrpSpPr>
        <p:grpSpPr>
          <a:xfrm>
            <a:off x="6078463" y="894000"/>
            <a:ext cx="1068448" cy="941050"/>
            <a:chOff x="6500900" y="860550"/>
            <a:chExt cx="1068448" cy="941050"/>
          </a:xfrm>
        </p:grpSpPr>
        <p:pic>
          <p:nvPicPr>
            <p:cNvPr id="116" name="Google Shape;116;p18"/>
            <p:cNvPicPr preferRelativeResize="0"/>
            <p:nvPr/>
          </p:nvPicPr>
          <p:blipFill>
            <a:blip r:embed="rId6">
              <a:alphaModFix/>
            </a:blip>
            <a:stretch>
              <a:fillRect/>
            </a:stretch>
          </p:blipFill>
          <p:spPr>
            <a:xfrm>
              <a:off x="7055850" y="860550"/>
              <a:ext cx="513498" cy="562652"/>
            </a:xfrm>
            <a:prstGeom prst="rect">
              <a:avLst/>
            </a:prstGeom>
            <a:noFill/>
            <a:ln>
              <a:noFill/>
            </a:ln>
          </p:spPr>
        </p:pic>
        <p:pic>
          <p:nvPicPr>
            <p:cNvPr id="117" name="Google Shape;117;p18"/>
            <p:cNvPicPr preferRelativeResize="0"/>
            <p:nvPr/>
          </p:nvPicPr>
          <p:blipFill>
            <a:blip r:embed="rId7">
              <a:alphaModFix/>
            </a:blip>
            <a:stretch>
              <a:fillRect/>
            </a:stretch>
          </p:blipFill>
          <p:spPr>
            <a:xfrm>
              <a:off x="6500900" y="966525"/>
              <a:ext cx="835050" cy="83507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9"/>
          <p:cNvPicPr preferRelativeResize="0"/>
          <p:nvPr/>
        </p:nvPicPr>
        <p:blipFill rotWithShape="1">
          <a:blip r:embed="rId3">
            <a:alphaModFix amt="43000"/>
          </a:blip>
          <a:srcRect b="24998" l="0" r="0" t="0"/>
          <a:stretch/>
        </p:blipFill>
        <p:spPr>
          <a:xfrm>
            <a:off x="0" y="0"/>
            <a:ext cx="9144000" cy="5143500"/>
          </a:xfrm>
          <a:prstGeom prst="rect">
            <a:avLst/>
          </a:prstGeom>
          <a:noFill/>
          <a:ln>
            <a:noFill/>
          </a:ln>
        </p:spPr>
      </p:pic>
      <p:sp>
        <p:nvSpPr>
          <p:cNvPr id="123" name="Google Shape;123;p19"/>
          <p:cNvSpPr/>
          <p:nvPr/>
        </p:nvSpPr>
        <p:spPr>
          <a:xfrm>
            <a:off x="311700" y="321300"/>
            <a:ext cx="8520600" cy="4616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txBox="1"/>
          <p:nvPr>
            <p:ph type="title"/>
          </p:nvPr>
        </p:nvSpPr>
        <p:spPr>
          <a:xfrm>
            <a:off x="311700" y="3213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Proposed Technology Selection and Rationale</a:t>
            </a:r>
            <a:endParaRPr/>
          </a:p>
        </p:txBody>
      </p:sp>
      <p:grpSp>
        <p:nvGrpSpPr>
          <p:cNvPr id="125" name="Google Shape;125;p19"/>
          <p:cNvGrpSpPr/>
          <p:nvPr/>
        </p:nvGrpSpPr>
        <p:grpSpPr>
          <a:xfrm>
            <a:off x="514163" y="1965620"/>
            <a:ext cx="1024225" cy="1799700"/>
            <a:chOff x="544450" y="1729645"/>
            <a:chExt cx="1024225" cy="1799700"/>
          </a:xfrm>
        </p:grpSpPr>
        <p:sp>
          <p:nvSpPr>
            <p:cNvPr id="126" name="Google Shape;126;p19"/>
            <p:cNvSpPr/>
            <p:nvPr/>
          </p:nvSpPr>
          <p:spPr>
            <a:xfrm rot="-5400000">
              <a:off x="-98450" y="2372545"/>
              <a:ext cx="1799700" cy="51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19"/>
            <p:cNvPicPr preferRelativeResize="0"/>
            <p:nvPr/>
          </p:nvPicPr>
          <p:blipFill rotWithShape="1">
            <a:blip r:embed="rId4">
              <a:alphaModFix/>
            </a:blip>
            <a:srcRect b="30382" l="5280" r="7876" t="33038"/>
            <a:stretch/>
          </p:blipFill>
          <p:spPr>
            <a:xfrm rot="-5400000">
              <a:off x="-37203" y="2495050"/>
              <a:ext cx="1677200" cy="268900"/>
            </a:xfrm>
            <a:prstGeom prst="rect">
              <a:avLst/>
            </a:prstGeom>
            <a:noFill/>
            <a:ln>
              <a:noFill/>
            </a:ln>
          </p:spPr>
        </p:pic>
        <p:cxnSp>
          <p:nvCxnSpPr>
            <p:cNvPr id="128" name="Google Shape;128;p19"/>
            <p:cNvCxnSpPr/>
            <p:nvPr/>
          </p:nvCxnSpPr>
          <p:spPr>
            <a:xfrm flipH="1" rot="10800000">
              <a:off x="1049675" y="2628600"/>
              <a:ext cx="519000" cy="1800"/>
            </a:xfrm>
            <a:prstGeom prst="straightConnector1">
              <a:avLst/>
            </a:prstGeom>
            <a:noFill/>
            <a:ln cap="flat" cmpd="sng" w="19050">
              <a:solidFill>
                <a:schemeClr val="dk2"/>
              </a:solidFill>
              <a:prstDash val="solid"/>
              <a:round/>
              <a:headEnd len="med" w="med" type="none"/>
              <a:tailEnd len="med" w="med" type="stealth"/>
            </a:ln>
          </p:spPr>
        </p:cxnSp>
      </p:grpSp>
      <p:pic>
        <p:nvPicPr>
          <p:cNvPr id="129" name="Google Shape;129;p19"/>
          <p:cNvPicPr preferRelativeResize="0"/>
          <p:nvPr/>
        </p:nvPicPr>
        <p:blipFill>
          <a:blip r:embed="rId5">
            <a:alphaModFix/>
          </a:blip>
          <a:stretch>
            <a:fillRect/>
          </a:stretch>
        </p:blipFill>
        <p:spPr>
          <a:xfrm>
            <a:off x="1560825" y="2644350"/>
            <a:ext cx="851999" cy="442224"/>
          </a:xfrm>
          <a:prstGeom prst="rect">
            <a:avLst/>
          </a:prstGeom>
          <a:noFill/>
          <a:ln>
            <a:noFill/>
          </a:ln>
        </p:spPr>
      </p:pic>
      <p:grpSp>
        <p:nvGrpSpPr>
          <p:cNvPr id="130" name="Google Shape;130;p19"/>
          <p:cNvGrpSpPr/>
          <p:nvPr/>
        </p:nvGrpSpPr>
        <p:grpSpPr>
          <a:xfrm>
            <a:off x="2435238" y="1079488"/>
            <a:ext cx="2298815" cy="3100012"/>
            <a:chOff x="1475813" y="1285600"/>
            <a:chExt cx="2298815" cy="3100012"/>
          </a:xfrm>
        </p:grpSpPr>
        <p:grpSp>
          <p:nvGrpSpPr>
            <p:cNvPr id="131" name="Google Shape;131;p19"/>
            <p:cNvGrpSpPr/>
            <p:nvPr/>
          </p:nvGrpSpPr>
          <p:grpSpPr>
            <a:xfrm>
              <a:off x="1987225" y="1285600"/>
              <a:ext cx="1787402" cy="3100012"/>
              <a:chOff x="2055225" y="1593750"/>
              <a:chExt cx="1787402" cy="3100012"/>
            </a:xfrm>
          </p:grpSpPr>
          <p:pic>
            <p:nvPicPr>
              <p:cNvPr id="132" name="Google Shape;132;p19"/>
              <p:cNvPicPr preferRelativeResize="0"/>
              <p:nvPr/>
            </p:nvPicPr>
            <p:blipFill rotWithShape="1">
              <a:blip r:embed="rId6">
                <a:alphaModFix/>
              </a:blip>
              <a:srcRect b="34209" l="0" r="0" t="35009"/>
              <a:stretch/>
            </p:blipFill>
            <p:spPr>
              <a:xfrm>
                <a:off x="2055225" y="1593750"/>
                <a:ext cx="1787402" cy="343846"/>
              </a:xfrm>
              <a:prstGeom prst="rect">
                <a:avLst/>
              </a:prstGeom>
              <a:noFill/>
              <a:ln>
                <a:noFill/>
              </a:ln>
            </p:spPr>
          </p:pic>
          <p:grpSp>
            <p:nvGrpSpPr>
              <p:cNvPr id="133" name="Google Shape;133;p19"/>
              <p:cNvGrpSpPr/>
              <p:nvPr/>
            </p:nvGrpSpPr>
            <p:grpSpPr>
              <a:xfrm>
                <a:off x="2576175" y="2011500"/>
                <a:ext cx="1191600" cy="2675400"/>
                <a:chOff x="1781825" y="2084275"/>
                <a:chExt cx="1191600" cy="2675400"/>
              </a:xfrm>
            </p:grpSpPr>
            <p:sp>
              <p:nvSpPr>
                <p:cNvPr id="134" name="Google Shape;134;p19"/>
                <p:cNvSpPr/>
                <p:nvPr/>
              </p:nvSpPr>
              <p:spPr>
                <a:xfrm>
                  <a:off x="1781825" y="2084275"/>
                  <a:ext cx="1191600" cy="347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Borough</a:t>
                  </a:r>
                  <a:endParaRPr/>
                </a:p>
              </p:txBody>
            </p:sp>
            <p:sp>
              <p:nvSpPr>
                <p:cNvPr id="135" name="Google Shape;135;p19"/>
                <p:cNvSpPr/>
                <p:nvPr/>
              </p:nvSpPr>
              <p:spPr>
                <a:xfrm>
                  <a:off x="1781825" y="3636288"/>
                  <a:ext cx="1191600" cy="347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Restaurants</a:t>
                  </a:r>
                  <a:endParaRPr/>
                </a:p>
              </p:txBody>
            </p:sp>
            <p:sp>
              <p:nvSpPr>
                <p:cNvPr id="136" name="Google Shape;136;p19"/>
                <p:cNvSpPr/>
                <p:nvPr/>
              </p:nvSpPr>
              <p:spPr>
                <a:xfrm>
                  <a:off x="1781825" y="2860288"/>
                  <a:ext cx="1191600" cy="347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Grade</a:t>
                  </a:r>
                  <a:endParaRPr/>
                </a:p>
              </p:txBody>
            </p:sp>
            <p:sp>
              <p:nvSpPr>
                <p:cNvPr id="137" name="Google Shape;137;p19"/>
                <p:cNvSpPr/>
                <p:nvPr/>
              </p:nvSpPr>
              <p:spPr>
                <a:xfrm>
                  <a:off x="1781825" y="4412275"/>
                  <a:ext cx="1191600" cy="347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Inspection</a:t>
                  </a:r>
                  <a:endParaRPr/>
                </a:p>
              </p:txBody>
            </p:sp>
          </p:grpSp>
          <p:sp>
            <p:nvSpPr>
              <p:cNvPr id="138" name="Google Shape;138;p19"/>
              <p:cNvSpPr/>
              <p:nvPr/>
            </p:nvSpPr>
            <p:spPr>
              <a:xfrm rot="-5400000">
                <a:off x="926325" y="3134063"/>
                <a:ext cx="2688600" cy="430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Processed Raw Data*</a:t>
                </a:r>
                <a:endParaRPr/>
              </a:p>
            </p:txBody>
          </p:sp>
        </p:grpSp>
        <p:cxnSp>
          <p:nvCxnSpPr>
            <p:cNvPr id="139" name="Google Shape;139;p19"/>
            <p:cNvCxnSpPr/>
            <p:nvPr/>
          </p:nvCxnSpPr>
          <p:spPr>
            <a:xfrm flipH="1">
              <a:off x="1475813" y="3071413"/>
              <a:ext cx="489000" cy="300"/>
            </a:xfrm>
            <a:prstGeom prst="straightConnector1">
              <a:avLst/>
            </a:prstGeom>
            <a:noFill/>
            <a:ln cap="flat" cmpd="sng" w="19050">
              <a:solidFill>
                <a:schemeClr val="dk2"/>
              </a:solidFill>
              <a:prstDash val="solid"/>
              <a:round/>
              <a:headEnd len="med" w="med" type="stealth"/>
              <a:tailEnd len="med" w="med" type="none"/>
            </a:ln>
          </p:spPr>
        </p:cxnSp>
      </p:grpSp>
      <p:sp>
        <p:nvSpPr>
          <p:cNvPr id="140" name="Google Shape;140;p19"/>
          <p:cNvSpPr txBox="1"/>
          <p:nvPr/>
        </p:nvSpPr>
        <p:spPr>
          <a:xfrm>
            <a:off x="3468525" y="1864675"/>
            <a:ext cx="326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Borough data</a:t>
            </a:r>
            <a:endParaRPr sz="1200"/>
          </a:p>
        </p:txBody>
      </p:sp>
      <p:sp>
        <p:nvSpPr>
          <p:cNvPr id="141" name="Google Shape;141;p19"/>
          <p:cNvSpPr txBox="1"/>
          <p:nvPr/>
        </p:nvSpPr>
        <p:spPr>
          <a:xfrm>
            <a:off x="3468525" y="2644350"/>
            <a:ext cx="326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Health grade of establishment</a:t>
            </a:r>
            <a:endParaRPr sz="1200"/>
          </a:p>
        </p:txBody>
      </p:sp>
      <p:sp>
        <p:nvSpPr>
          <p:cNvPr id="142" name="Google Shape;142;p19"/>
          <p:cNvSpPr txBox="1"/>
          <p:nvPr/>
        </p:nvSpPr>
        <p:spPr>
          <a:xfrm>
            <a:off x="3468525" y="3424025"/>
            <a:ext cx="326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Information pertaining to the restaurants</a:t>
            </a:r>
            <a:endParaRPr sz="1200"/>
          </a:p>
        </p:txBody>
      </p:sp>
      <p:cxnSp>
        <p:nvCxnSpPr>
          <p:cNvPr id="143" name="Google Shape;143;p19"/>
          <p:cNvCxnSpPr/>
          <p:nvPr/>
        </p:nvCxnSpPr>
        <p:spPr>
          <a:xfrm>
            <a:off x="6080300" y="2861775"/>
            <a:ext cx="1351200" cy="3000"/>
          </a:xfrm>
          <a:prstGeom prst="straightConnector1">
            <a:avLst/>
          </a:prstGeom>
          <a:noFill/>
          <a:ln cap="flat" cmpd="sng" w="19050">
            <a:solidFill>
              <a:schemeClr val="dk2"/>
            </a:solidFill>
            <a:prstDash val="solid"/>
            <a:round/>
            <a:headEnd len="med" w="med" type="none"/>
            <a:tailEnd len="med" w="med" type="stealth"/>
          </a:ln>
        </p:spPr>
      </p:cxnSp>
      <p:grpSp>
        <p:nvGrpSpPr>
          <p:cNvPr id="144" name="Google Shape;144;p19"/>
          <p:cNvGrpSpPr/>
          <p:nvPr/>
        </p:nvGrpSpPr>
        <p:grpSpPr>
          <a:xfrm>
            <a:off x="7584925" y="2394950"/>
            <a:ext cx="1068448" cy="941050"/>
            <a:chOff x="6500900" y="860550"/>
            <a:chExt cx="1068448" cy="941050"/>
          </a:xfrm>
        </p:grpSpPr>
        <p:pic>
          <p:nvPicPr>
            <p:cNvPr id="145" name="Google Shape;145;p19"/>
            <p:cNvPicPr preferRelativeResize="0"/>
            <p:nvPr/>
          </p:nvPicPr>
          <p:blipFill>
            <a:blip r:embed="rId7">
              <a:alphaModFix/>
            </a:blip>
            <a:stretch>
              <a:fillRect/>
            </a:stretch>
          </p:blipFill>
          <p:spPr>
            <a:xfrm>
              <a:off x="7055850" y="860550"/>
              <a:ext cx="513498" cy="562652"/>
            </a:xfrm>
            <a:prstGeom prst="rect">
              <a:avLst/>
            </a:prstGeom>
            <a:noFill/>
            <a:ln>
              <a:noFill/>
            </a:ln>
          </p:spPr>
        </p:pic>
        <p:pic>
          <p:nvPicPr>
            <p:cNvPr id="146" name="Google Shape;146;p19"/>
            <p:cNvPicPr preferRelativeResize="0"/>
            <p:nvPr/>
          </p:nvPicPr>
          <p:blipFill>
            <a:blip r:embed="rId8">
              <a:alphaModFix/>
            </a:blip>
            <a:stretch>
              <a:fillRect/>
            </a:stretch>
          </p:blipFill>
          <p:spPr>
            <a:xfrm>
              <a:off x="6500900" y="966525"/>
              <a:ext cx="835050" cy="835075"/>
            </a:xfrm>
            <a:prstGeom prst="rect">
              <a:avLst/>
            </a:prstGeom>
            <a:noFill/>
            <a:ln>
              <a:noFill/>
            </a:ln>
          </p:spPr>
        </p:pic>
      </p:grpSp>
      <p:sp>
        <p:nvSpPr>
          <p:cNvPr id="147" name="Google Shape;147;p19"/>
          <p:cNvSpPr txBox="1"/>
          <p:nvPr/>
        </p:nvSpPr>
        <p:spPr>
          <a:xfrm>
            <a:off x="3468525" y="4203700"/>
            <a:ext cx="34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All inspection related data</a:t>
            </a:r>
            <a:endParaRPr sz="1200"/>
          </a:p>
        </p:txBody>
      </p:sp>
      <p:sp>
        <p:nvSpPr>
          <p:cNvPr id="148" name="Google Shape;148;p19"/>
          <p:cNvSpPr txBox="1"/>
          <p:nvPr/>
        </p:nvSpPr>
        <p:spPr>
          <a:xfrm>
            <a:off x="311700" y="4645200"/>
            <a:ext cx="2828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 Standardized </a:t>
            </a:r>
            <a:r>
              <a:rPr lang="en" sz="700"/>
              <a:t>restaurant health code and violations dataset</a:t>
            </a:r>
            <a:endParaRPr sz="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0"/>
          <p:cNvPicPr preferRelativeResize="0"/>
          <p:nvPr/>
        </p:nvPicPr>
        <p:blipFill rotWithShape="1">
          <a:blip r:embed="rId3">
            <a:alphaModFix amt="43000"/>
          </a:blip>
          <a:srcRect b="24998" l="0" r="0" t="0"/>
          <a:stretch/>
        </p:blipFill>
        <p:spPr>
          <a:xfrm>
            <a:off x="0" y="0"/>
            <a:ext cx="9144000" cy="5143500"/>
          </a:xfrm>
          <a:prstGeom prst="rect">
            <a:avLst/>
          </a:prstGeom>
          <a:noFill/>
          <a:ln>
            <a:noFill/>
          </a:ln>
        </p:spPr>
      </p:pic>
      <p:sp>
        <p:nvSpPr>
          <p:cNvPr id="154" name="Google Shape;154;p20"/>
          <p:cNvSpPr/>
          <p:nvPr/>
        </p:nvSpPr>
        <p:spPr>
          <a:xfrm>
            <a:off x="311700" y="321300"/>
            <a:ext cx="8520600" cy="4616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txBox="1"/>
          <p:nvPr>
            <p:ph type="title"/>
          </p:nvPr>
        </p:nvSpPr>
        <p:spPr>
          <a:xfrm>
            <a:off x="311700" y="3213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Proposed Technology Selection and Rationale</a:t>
            </a:r>
            <a:endParaRPr/>
          </a:p>
        </p:txBody>
      </p:sp>
      <p:pic>
        <p:nvPicPr>
          <p:cNvPr id="156" name="Google Shape;156;p20"/>
          <p:cNvPicPr preferRelativeResize="0"/>
          <p:nvPr/>
        </p:nvPicPr>
        <p:blipFill>
          <a:blip r:embed="rId4">
            <a:alphaModFix/>
          </a:blip>
          <a:stretch>
            <a:fillRect/>
          </a:stretch>
        </p:blipFill>
        <p:spPr>
          <a:xfrm>
            <a:off x="908912" y="1938200"/>
            <a:ext cx="7326177" cy="1480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1"/>
          <p:cNvPicPr preferRelativeResize="0"/>
          <p:nvPr/>
        </p:nvPicPr>
        <p:blipFill rotWithShape="1">
          <a:blip r:embed="rId3">
            <a:alphaModFix amt="43000"/>
          </a:blip>
          <a:srcRect b="24998" l="0" r="0" t="0"/>
          <a:stretch/>
        </p:blipFill>
        <p:spPr>
          <a:xfrm>
            <a:off x="0" y="0"/>
            <a:ext cx="9144000" cy="5143500"/>
          </a:xfrm>
          <a:prstGeom prst="rect">
            <a:avLst/>
          </a:prstGeom>
          <a:noFill/>
          <a:ln>
            <a:noFill/>
          </a:ln>
        </p:spPr>
      </p:pic>
      <p:sp>
        <p:nvSpPr>
          <p:cNvPr id="162" name="Google Shape;162;p21"/>
          <p:cNvSpPr/>
          <p:nvPr/>
        </p:nvSpPr>
        <p:spPr>
          <a:xfrm>
            <a:off x="311700" y="321300"/>
            <a:ext cx="8520600" cy="4616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ph idx="1" type="body"/>
          </p:nvPr>
        </p:nvSpPr>
        <p:spPr>
          <a:xfrm>
            <a:off x="678750" y="1236250"/>
            <a:ext cx="3737700" cy="2039700"/>
          </a:xfrm>
          <a:prstGeom prst="rect">
            <a:avLst/>
          </a:prstGeom>
          <a:noFill/>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 sz="1600" u="sng">
                <a:solidFill>
                  <a:schemeClr val="dk1"/>
                </a:solidFill>
                <a:latin typeface="Quattrocento Sans"/>
                <a:ea typeface="Quattrocento Sans"/>
                <a:cs typeface="Quattrocento Sans"/>
                <a:sym typeface="Quattrocento Sans"/>
              </a:rPr>
              <a:t>Monthly Cost Estimate</a:t>
            </a:r>
            <a:endParaRPr b="1" sz="1600" u="sng">
              <a:solidFill>
                <a:schemeClr val="dk1"/>
              </a:solidFill>
              <a:latin typeface="Quattrocento Sans"/>
              <a:ea typeface="Quattrocento Sans"/>
              <a:cs typeface="Quattrocento Sans"/>
              <a:sym typeface="Quattrocento Sans"/>
            </a:endParaRPr>
          </a:p>
          <a:p>
            <a:pPr indent="0" lvl="0" marL="0" rtl="0" algn="just">
              <a:lnSpc>
                <a:spcPct val="100000"/>
              </a:lnSpc>
              <a:spcBef>
                <a:spcPts val="0"/>
              </a:spcBef>
              <a:spcAft>
                <a:spcPts val="0"/>
              </a:spcAft>
              <a:buNone/>
            </a:pPr>
            <a:r>
              <a:rPr lang="en" sz="1600">
                <a:solidFill>
                  <a:schemeClr val="dk1"/>
                </a:solidFill>
                <a:latin typeface="Quattrocento Sans"/>
                <a:ea typeface="Quattrocento Sans"/>
                <a:cs typeface="Quattrocento Sans"/>
                <a:sym typeface="Quattrocento Sans"/>
              </a:rPr>
              <a:t>AWS API Gateway			$17.90</a:t>
            </a:r>
            <a:endParaRPr sz="1600">
              <a:solidFill>
                <a:schemeClr val="dk1"/>
              </a:solidFill>
              <a:latin typeface="Quattrocento Sans"/>
              <a:ea typeface="Quattrocento Sans"/>
              <a:cs typeface="Quattrocento Sans"/>
              <a:sym typeface="Quattrocento Sans"/>
            </a:endParaRPr>
          </a:p>
          <a:p>
            <a:pPr indent="0" lvl="0" marL="0" rtl="0" algn="just">
              <a:lnSpc>
                <a:spcPct val="100000"/>
              </a:lnSpc>
              <a:spcBef>
                <a:spcPts val="0"/>
              </a:spcBef>
              <a:spcAft>
                <a:spcPts val="0"/>
              </a:spcAft>
              <a:buNone/>
            </a:pPr>
            <a:r>
              <a:rPr lang="en" sz="1600">
                <a:solidFill>
                  <a:schemeClr val="dk1"/>
                </a:solidFill>
                <a:latin typeface="Quattrocento Sans"/>
                <a:ea typeface="Quattrocento Sans"/>
                <a:cs typeface="Quattrocento Sans"/>
                <a:sym typeface="Quattrocento Sans"/>
              </a:rPr>
              <a:t>AWS Glue					$1.5</a:t>
            </a:r>
            <a:endParaRPr sz="1600">
              <a:solidFill>
                <a:schemeClr val="dk1"/>
              </a:solidFill>
              <a:latin typeface="Quattrocento Sans"/>
              <a:ea typeface="Quattrocento Sans"/>
              <a:cs typeface="Quattrocento Sans"/>
              <a:sym typeface="Quattrocento Sans"/>
            </a:endParaRPr>
          </a:p>
          <a:p>
            <a:pPr indent="0" lvl="0" marL="0" rtl="0" algn="just">
              <a:lnSpc>
                <a:spcPct val="100000"/>
              </a:lnSpc>
              <a:spcBef>
                <a:spcPts val="0"/>
              </a:spcBef>
              <a:spcAft>
                <a:spcPts val="0"/>
              </a:spcAft>
              <a:buNone/>
            </a:pPr>
            <a:r>
              <a:rPr lang="en" sz="1600">
                <a:solidFill>
                  <a:schemeClr val="dk1"/>
                </a:solidFill>
                <a:latin typeface="Quattrocento Sans"/>
                <a:ea typeface="Quattrocento Sans"/>
                <a:cs typeface="Quattrocento Sans"/>
                <a:sym typeface="Quattrocento Sans"/>
              </a:rPr>
              <a:t>AWS RDS					$265.72</a:t>
            </a:r>
            <a:endParaRPr sz="1600">
              <a:solidFill>
                <a:schemeClr val="dk1"/>
              </a:solidFill>
              <a:latin typeface="Quattrocento Sans"/>
              <a:ea typeface="Quattrocento Sans"/>
              <a:cs typeface="Quattrocento Sans"/>
              <a:sym typeface="Quattrocento Sans"/>
            </a:endParaRPr>
          </a:p>
          <a:p>
            <a:pPr indent="0" lvl="0" marL="0" rtl="0" algn="just">
              <a:lnSpc>
                <a:spcPct val="100000"/>
              </a:lnSpc>
              <a:spcBef>
                <a:spcPts val="0"/>
              </a:spcBef>
              <a:spcAft>
                <a:spcPts val="0"/>
              </a:spcAft>
              <a:buNone/>
            </a:pPr>
            <a:r>
              <a:rPr lang="en"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p>
            <a:pPr indent="0" lvl="0" marL="0" rtl="0" algn="just">
              <a:lnSpc>
                <a:spcPct val="100000"/>
              </a:lnSpc>
              <a:spcBef>
                <a:spcPts val="0"/>
              </a:spcBef>
              <a:spcAft>
                <a:spcPts val="0"/>
              </a:spcAft>
              <a:buClr>
                <a:schemeClr val="dk1"/>
              </a:buClr>
              <a:buSzPts val="1100"/>
              <a:buFont typeface="Arial"/>
              <a:buNone/>
            </a:pPr>
            <a:r>
              <a:rPr lang="en" sz="1600">
                <a:solidFill>
                  <a:schemeClr val="dk1"/>
                </a:solidFill>
                <a:latin typeface="Quattrocento Sans"/>
                <a:ea typeface="Quattrocento Sans"/>
                <a:cs typeface="Quattrocento Sans"/>
                <a:sym typeface="Quattrocento Sans"/>
              </a:rPr>
              <a:t>Total						$285.12</a:t>
            </a:r>
            <a:endParaRPr sz="1600">
              <a:solidFill>
                <a:schemeClr val="dk1"/>
              </a:solidFill>
              <a:latin typeface="Quattrocento Sans"/>
              <a:ea typeface="Quattrocento Sans"/>
              <a:cs typeface="Quattrocento Sans"/>
              <a:sym typeface="Quattrocento Sans"/>
            </a:endParaRPr>
          </a:p>
          <a:p>
            <a:pPr indent="0" lvl="0" marL="0" rtl="0" algn="just">
              <a:lnSpc>
                <a:spcPct val="100000"/>
              </a:lnSpc>
              <a:spcBef>
                <a:spcPts val="0"/>
              </a:spcBef>
              <a:spcAft>
                <a:spcPts val="0"/>
              </a:spcAft>
              <a:buClr>
                <a:schemeClr val="dk1"/>
              </a:buClr>
              <a:buSzPts val="1100"/>
              <a:buFont typeface="Arial"/>
              <a:buNone/>
            </a:pPr>
            <a:r>
              <a:t/>
            </a:r>
            <a:endParaRPr sz="1600">
              <a:solidFill>
                <a:schemeClr val="dk1"/>
              </a:solidFill>
              <a:latin typeface="Quattrocento Sans"/>
              <a:ea typeface="Quattrocento Sans"/>
              <a:cs typeface="Quattrocento Sans"/>
              <a:sym typeface="Quattrocento Sans"/>
            </a:endParaRPr>
          </a:p>
          <a:p>
            <a:pPr indent="0" lvl="0" marL="0" rtl="0" algn="just">
              <a:lnSpc>
                <a:spcPct val="100000"/>
              </a:lnSpc>
              <a:spcBef>
                <a:spcPts val="0"/>
              </a:spcBef>
              <a:spcAft>
                <a:spcPts val="0"/>
              </a:spcAft>
              <a:buClr>
                <a:schemeClr val="dk1"/>
              </a:buClr>
              <a:buSzPts val="1100"/>
              <a:buFont typeface="Arial"/>
              <a:buNone/>
            </a:pPr>
            <a:r>
              <a:t/>
            </a:r>
            <a:endParaRPr sz="1600">
              <a:solidFill>
                <a:schemeClr val="dk1"/>
              </a:solidFill>
              <a:latin typeface="Quattrocento Sans"/>
              <a:ea typeface="Quattrocento Sans"/>
              <a:cs typeface="Quattrocento Sans"/>
              <a:sym typeface="Quattrocento Sans"/>
            </a:endParaRPr>
          </a:p>
          <a:p>
            <a:pPr indent="0" lvl="0" marL="0" rtl="0" algn="just">
              <a:lnSpc>
                <a:spcPct val="100000"/>
              </a:lnSpc>
              <a:spcBef>
                <a:spcPts val="0"/>
              </a:spcBef>
              <a:spcAft>
                <a:spcPts val="0"/>
              </a:spcAft>
              <a:buClr>
                <a:schemeClr val="dk1"/>
              </a:buClr>
              <a:buSzPts val="1100"/>
              <a:buFont typeface="Arial"/>
              <a:buNone/>
            </a:pPr>
            <a:r>
              <a:t/>
            </a:r>
            <a:endParaRPr sz="1600">
              <a:solidFill>
                <a:schemeClr val="dk1"/>
              </a:solidFill>
              <a:latin typeface="Quattrocento Sans"/>
              <a:ea typeface="Quattrocento Sans"/>
              <a:cs typeface="Quattrocento Sans"/>
              <a:sym typeface="Quattrocento Sans"/>
            </a:endParaRPr>
          </a:p>
          <a:p>
            <a:pPr indent="0" lvl="0" marL="0" rtl="0" algn="just">
              <a:lnSpc>
                <a:spcPct val="100000"/>
              </a:lnSpc>
              <a:spcBef>
                <a:spcPts val="0"/>
              </a:spcBef>
              <a:spcAft>
                <a:spcPts val="0"/>
              </a:spcAft>
              <a:buClr>
                <a:schemeClr val="dk1"/>
              </a:buClr>
              <a:buSzPts val="1100"/>
              <a:buFont typeface="Arial"/>
              <a:buNone/>
            </a:pPr>
            <a:r>
              <a:t/>
            </a:r>
            <a:endParaRPr sz="1600">
              <a:solidFill>
                <a:schemeClr val="dk1"/>
              </a:solidFill>
              <a:latin typeface="Quattrocento Sans"/>
              <a:ea typeface="Quattrocento Sans"/>
              <a:cs typeface="Quattrocento Sans"/>
              <a:sym typeface="Quattrocento Sans"/>
            </a:endParaRPr>
          </a:p>
          <a:p>
            <a:pPr indent="0" lvl="0" marL="0" rtl="0" algn="just">
              <a:lnSpc>
                <a:spcPct val="100000"/>
              </a:lnSpc>
              <a:spcBef>
                <a:spcPts val="0"/>
              </a:spcBef>
              <a:spcAft>
                <a:spcPts val="0"/>
              </a:spcAft>
              <a:buClr>
                <a:schemeClr val="dk1"/>
              </a:buClr>
              <a:buSzPts val="1100"/>
              <a:buFont typeface="Arial"/>
              <a:buNone/>
            </a:pPr>
            <a:r>
              <a:rPr lang="en" sz="1300">
                <a:solidFill>
                  <a:schemeClr val="dk1"/>
                </a:solidFill>
                <a:latin typeface="Quattrocento Sans"/>
                <a:ea typeface="Quattrocento Sans"/>
                <a:cs typeface="Quattrocento Sans"/>
                <a:sym typeface="Quattrocento Sans"/>
              </a:rPr>
              <a:t>*Details in appendix. Source:</a:t>
            </a:r>
            <a:endParaRPr sz="13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en" sz="1100" u="sng">
                <a:solidFill>
                  <a:srgbClr val="2200CC"/>
                </a:solidFill>
                <a:latin typeface="Quattrocento Sans"/>
                <a:ea typeface="Quattrocento Sans"/>
                <a:cs typeface="Quattrocento Sans"/>
                <a:sym typeface="Quattrocento Sans"/>
                <a:hlinkClick r:id="rId4">
                  <a:extLst>
                    <a:ext uri="{A12FA001-AC4F-418D-AE19-62706E023703}">
                      <ahyp:hlinkClr val="tx"/>
                    </a:ext>
                  </a:extLst>
                </a:hlinkClick>
              </a:rPr>
              <a:t>https://aws.amazon.com/api-gateway/</a:t>
            </a:r>
            <a:endParaRPr sz="1100">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en" sz="1100" u="sng">
                <a:solidFill>
                  <a:srgbClr val="2200CC"/>
                </a:solidFill>
                <a:latin typeface="Quattrocento Sans"/>
                <a:ea typeface="Quattrocento Sans"/>
                <a:cs typeface="Quattrocento Sans"/>
                <a:sym typeface="Quattrocento Sans"/>
                <a:hlinkClick r:id="rId5">
                  <a:extLst>
                    <a:ext uri="{A12FA001-AC4F-418D-AE19-62706E023703}">
                      <ahyp:hlinkClr val="tx"/>
                    </a:ext>
                  </a:extLst>
                </a:hlinkClick>
              </a:rPr>
              <a:t>https://aws.amazon.com/rds/</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100" u="sng">
                <a:solidFill>
                  <a:srgbClr val="2200CC"/>
                </a:solidFill>
                <a:latin typeface="Quattrocento Sans"/>
                <a:ea typeface="Quattrocento Sans"/>
                <a:cs typeface="Quattrocento Sans"/>
                <a:sym typeface="Quattrocento Sans"/>
                <a:hlinkClick r:id="rId6">
                  <a:extLst>
                    <a:ext uri="{A12FA001-AC4F-418D-AE19-62706E023703}">
                      <ahyp:hlinkClr val="tx"/>
                    </a:ext>
                  </a:extLst>
                </a:hlinkClick>
              </a:rPr>
              <a:t>https://aws.amazon.com/glue/</a:t>
            </a:r>
            <a:endParaRPr sz="1300">
              <a:solidFill>
                <a:schemeClr val="dk1"/>
              </a:solidFill>
              <a:latin typeface="Quattrocento Sans"/>
              <a:ea typeface="Quattrocento Sans"/>
              <a:cs typeface="Quattrocento Sans"/>
              <a:sym typeface="Quattrocento Sans"/>
            </a:endParaRPr>
          </a:p>
        </p:txBody>
      </p:sp>
      <p:sp>
        <p:nvSpPr>
          <p:cNvPr id="164" name="Google Shape;164;p21"/>
          <p:cNvSpPr txBox="1"/>
          <p:nvPr>
            <p:ph type="title"/>
          </p:nvPr>
        </p:nvSpPr>
        <p:spPr>
          <a:xfrm>
            <a:off x="311700" y="3213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Scalability and Cost Summary</a:t>
            </a:r>
            <a:endParaRPr/>
          </a:p>
        </p:txBody>
      </p:sp>
      <p:grpSp>
        <p:nvGrpSpPr>
          <p:cNvPr id="165" name="Google Shape;165;p21"/>
          <p:cNvGrpSpPr/>
          <p:nvPr/>
        </p:nvGrpSpPr>
        <p:grpSpPr>
          <a:xfrm>
            <a:off x="4571992" y="1499650"/>
            <a:ext cx="716075" cy="2535850"/>
            <a:chOff x="4571992" y="1499650"/>
            <a:chExt cx="716075" cy="2535850"/>
          </a:xfrm>
        </p:grpSpPr>
        <p:pic>
          <p:nvPicPr>
            <p:cNvPr id="166" name="Google Shape;166;p21"/>
            <p:cNvPicPr preferRelativeResize="0"/>
            <p:nvPr/>
          </p:nvPicPr>
          <p:blipFill>
            <a:blip r:embed="rId7">
              <a:alphaModFix/>
            </a:blip>
            <a:stretch>
              <a:fillRect/>
            </a:stretch>
          </p:blipFill>
          <p:spPr>
            <a:xfrm>
              <a:off x="4785988" y="1499650"/>
              <a:ext cx="288101" cy="348723"/>
            </a:xfrm>
            <a:prstGeom prst="rect">
              <a:avLst/>
            </a:prstGeom>
            <a:noFill/>
            <a:ln>
              <a:noFill/>
            </a:ln>
          </p:spPr>
        </p:pic>
        <p:pic>
          <p:nvPicPr>
            <p:cNvPr id="167" name="Google Shape;167;p21"/>
            <p:cNvPicPr preferRelativeResize="0"/>
            <p:nvPr/>
          </p:nvPicPr>
          <p:blipFill rotWithShape="1">
            <a:blip r:embed="rId8">
              <a:alphaModFix/>
            </a:blip>
            <a:srcRect b="0" l="15499" r="12511" t="0"/>
            <a:stretch/>
          </p:blipFill>
          <p:spPr>
            <a:xfrm>
              <a:off x="4667904" y="2454026"/>
              <a:ext cx="524275" cy="411900"/>
            </a:xfrm>
            <a:prstGeom prst="rect">
              <a:avLst/>
            </a:prstGeom>
            <a:noFill/>
            <a:ln>
              <a:noFill/>
            </a:ln>
          </p:spPr>
        </p:pic>
        <p:pic>
          <p:nvPicPr>
            <p:cNvPr id="168" name="Google Shape;168;p21"/>
            <p:cNvPicPr preferRelativeResize="0"/>
            <p:nvPr/>
          </p:nvPicPr>
          <p:blipFill>
            <a:blip r:embed="rId9">
              <a:alphaModFix/>
            </a:blip>
            <a:stretch>
              <a:fillRect/>
            </a:stretch>
          </p:blipFill>
          <p:spPr>
            <a:xfrm>
              <a:off x="4571992" y="3735000"/>
              <a:ext cx="716075" cy="300500"/>
            </a:xfrm>
            <a:prstGeom prst="rect">
              <a:avLst/>
            </a:prstGeom>
            <a:noFill/>
            <a:ln>
              <a:noFill/>
            </a:ln>
          </p:spPr>
        </p:pic>
      </p:grpSp>
      <p:sp>
        <p:nvSpPr>
          <p:cNvPr id="169" name="Google Shape;169;p21"/>
          <p:cNvSpPr txBox="1"/>
          <p:nvPr>
            <p:ph idx="1" type="body"/>
          </p:nvPr>
        </p:nvSpPr>
        <p:spPr>
          <a:xfrm>
            <a:off x="5443625" y="1236250"/>
            <a:ext cx="2592000" cy="34812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u="sng">
                <a:solidFill>
                  <a:schemeClr val="dk1"/>
                </a:solidFill>
                <a:latin typeface="Quattrocento Sans"/>
                <a:ea typeface="Quattrocento Sans"/>
                <a:cs typeface="Quattrocento Sans"/>
                <a:sym typeface="Quattrocento Sans"/>
              </a:rPr>
              <a:t>AWS API Gateway</a:t>
            </a:r>
            <a:r>
              <a:rPr lang="en" sz="1400">
                <a:solidFill>
                  <a:schemeClr val="dk1"/>
                </a:solidFill>
                <a:latin typeface="Quattrocento Sans"/>
                <a:ea typeface="Quattrocento Sans"/>
                <a:cs typeface="Quattrocento Sans"/>
                <a:sym typeface="Quattrocento Sans"/>
              </a:rPr>
              <a:t>:</a:t>
            </a:r>
            <a:endParaRPr sz="1400">
              <a:solidFill>
                <a:schemeClr val="dk1"/>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None/>
            </a:pPr>
            <a:r>
              <a:rPr lang="en" sz="1400">
                <a:solidFill>
                  <a:schemeClr val="dk1"/>
                </a:solidFill>
                <a:latin typeface="Quattrocento Sans"/>
                <a:ea typeface="Quattrocento Sans"/>
                <a:cs typeface="Quattrocento Sans"/>
                <a:sym typeface="Quattrocento Sans"/>
              </a:rPr>
              <a:t>Cloud hosting API service (For web app).</a:t>
            </a:r>
            <a:endParaRPr sz="1400">
              <a:solidFill>
                <a:schemeClr val="dk1"/>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None/>
            </a:pPr>
            <a:r>
              <a:t/>
            </a:r>
            <a:endParaRPr sz="1400">
              <a:solidFill>
                <a:schemeClr val="dk1"/>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None/>
            </a:pPr>
            <a:r>
              <a:rPr b="1" lang="en" sz="1400" u="sng">
                <a:solidFill>
                  <a:schemeClr val="dk1"/>
                </a:solidFill>
                <a:latin typeface="Quattrocento Sans"/>
                <a:ea typeface="Quattrocento Sans"/>
                <a:cs typeface="Quattrocento Sans"/>
                <a:sym typeface="Quattrocento Sans"/>
              </a:rPr>
              <a:t>AWS Glue</a:t>
            </a:r>
            <a:r>
              <a:rPr lang="en" sz="1400">
                <a:solidFill>
                  <a:schemeClr val="dk1"/>
                </a:solidFill>
                <a:latin typeface="Quattrocento Sans"/>
                <a:ea typeface="Quattrocento Sans"/>
                <a:cs typeface="Quattrocento Sans"/>
                <a:sym typeface="Quattrocento Sans"/>
              </a:rPr>
              <a:t>:</a:t>
            </a:r>
            <a:endParaRPr sz="1400">
              <a:solidFill>
                <a:schemeClr val="dk1"/>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None/>
            </a:pPr>
            <a:r>
              <a:rPr lang="en" sz="1400">
                <a:solidFill>
                  <a:schemeClr val="dk1"/>
                </a:solidFill>
                <a:latin typeface="Quattrocento Sans"/>
                <a:ea typeface="Quattrocento Sans"/>
                <a:cs typeface="Quattrocento Sans"/>
                <a:sym typeface="Quattrocento Sans"/>
              </a:rPr>
              <a:t>Data integration cloud service (For breaking down and processing data components, as a server-less service).</a:t>
            </a:r>
            <a:endParaRPr sz="1400">
              <a:solidFill>
                <a:schemeClr val="dk1"/>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None/>
            </a:pPr>
            <a:r>
              <a:t/>
            </a:r>
            <a:endParaRPr sz="1400">
              <a:solidFill>
                <a:schemeClr val="dk1"/>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None/>
            </a:pPr>
            <a:r>
              <a:rPr b="1" lang="en" sz="1400" u="sng">
                <a:solidFill>
                  <a:schemeClr val="dk1"/>
                </a:solidFill>
                <a:latin typeface="Quattrocento Sans"/>
                <a:ea typeface="Quattrocento Sans"/>
                <a:cs typeface="Quattrocento Sans"/>
                <a:sym typeface="Quattrocento Sans"/>
              </a:rPr>
              <a:t>AWS RDS</a:t>
            </a:r>
            <a:r>
              <a:rPr lang="en" sz="1400">
                <a:solidFill>
                  <a:schemeClr val="dk1"/>
                </a:solidFill>
                <a:latin typeface="Quattrocento Sans"/>
                <a:ea typeface="Quattrocento Sans"/>
                <a:cs typeface="Quattrocento Sans"/>
                <a:sym typeface="Quattrocento Sans"/>
              </a:rPr>
              <a:t>:</a:t>
            </a:r>
            <a:endParaRPr sz="1400">
              <a:solidFill>
                <a:schemeClr val="dk1"/>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None/>
            </a:pPr>
            <a:r>
              <a:rPr lang="en" sz="1400">
                <a:solidFill>
                  <a:schemeClr val="dk1"/>
                </a:solidFill>
                <a:latin typeface="Quattrocento Sans"/>
                <a:ea typeface="Quattrocento Sans"/>
                <a:cs typeface="Quattrocento Sans"/>
                <a:sym typeface="Quattrocento Sans"/>
              </a:rPr>
              <a:t>Cloud setup, operation, and scaling of a relational database for use in our application.</a:t>
            </a:r>
            <a:endParaRPr sz="1400">
              <a:solidFill>
                <a:schemeClr val="dk1"/>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